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9"/>
  </p:notesMasterIdLst>
  <p:sldIdLst>
    <p:sldId id="257" r:id="rId2"/>
    <p:sldId id="258" r:id="rId3"/>
    <p:sldId id="259" r:id="rId4"/>
    <p:sldId id="260" r:id="rId5"/>
    <p:sldId id="262" r:id="rId6"/>
    <p:sldId id="263" r:id="rId7"/>
    <p:sldId id="265"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75" d="100"/>
          <a:sy n="75" d="100"/>
        </p:scale>
        <p:origin x="97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AD16D2-D53F-4651-B675-9E619E79209F}" type="datetimeFigureOut">
              <a:rPr lang="en-GB" smtClean="0"/>
              <a:t>21/11/2024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D7397B-B7D0-470B-B52D-A61B900EF3CC}" type="slidenum">
              <a:rPr lang="en-GB" smtClean="0"/>
              <a:t>‹#›</a:t>
            </a:fld>
            <a:endParaRPr lang="en-GB"/>
          </a:p>
        </p:txBody>
      </p:sp>
    </p:spTree>
    <p:extLst>
      <p:ext uri="{BB962C8B-B14F-4D97-AF65-F5344CB8AC3E}">
        <p14:creationId xmlns:p14="http://schemas.microsoft.com/office/powerpoint/2010/main" val="25920277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15E3C-F6A6-53BC-20A1-E2C299AB7C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6AD5F94-91AA-C24B-FBF3-424B7A4498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9A6797-11C4-8315-9615-DF877A4B239C}"/>
              </a:ext>
            </a:extLst>
          </p:cNvPr>
          <p:cNvSpPr>
            <a:spLocks noGrp="1"/>
          </p:cNvSpPr>
          <p:nvPr>
            <p:ph type="dt" sz="half" idx="10"/>
          </p:nvPr>
        </p:nvSpPr>
        <p:spPr/>
        <p:txBody>
          <a:bodyPr/>
          <a:lstStyle/>
          <a:p>
            <a:fld id="{86540057-29CD-47DE-B8AC-E1C731943DA9}" type="datetime1">
              <a:rPr lang="en-GB" smtClean="0"/>
              <a:t>21/11/2024</a:t>
            </a:fld>
            <a:endParaRPr lang="en-GB"/>
          </a:p>
        </p:txBody>
      </p:sp>
      <p:sp>
        <p:nvSpPr>
          <p:cNvPr id="5" name="Footer Placeholder 4">
            <a:extLst>
              <a:ext uri="{FF2B5EF4-FFF2-40B4-BE49-F238E27FC236}">
                <a16:creationId xmlns:a16="http://schemas.microsoft.com/office/drawing/2014/main" id="{7A1C0835-3445-FE87-192F-C7FCF318E74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B936822-7F8D-348C-6504-602279DB108A}"/>
              </a:ext>
            </a:extLst>
          </p:cNvPr>
          <p:cNvSpPr>
            <a:spLocks noGrp="1"/>
          </p:cNvSpPr>
          <p:nvPr>
            <p:ph type="sldNum" sz="quarter" idx="12"/>
          </p:nvPr>
        </p:nvSpPr>
        <p:spPr/>
        <p:txBody>
          <a:bodyPr/>
          <a:lstStyle/>
          <a:p>
            <a:fld id="{05AE938B-E86B-459F-99D5-F33DEE6BC8B0}" type="slidenum">
              <a:rPr lang="en-GB" smtClean="0"/>
              <a:t>‹#›</a:t>
            </a:fld>
            <a:endParaRPr lang="en-GB"/>
          </a:p>
        </p:txBody>
      </p:sp>
    </p:spTree>
    <p:extLst>
      <p:ext uri="{BB962C8B-B14F-4D97-AF65-F5344CB8AC3E}">
        <p14:creationId xmlns:p14="http://schemas.microsoft.com/office/powerpoint/2010/main" val="3312198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DD7B7-A78C-03EB-609E-D9785634007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FFE13F7-7989-32C5-D27B-1990B7CC6C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FC46A2-F024-7E34-5F64-E05BC4A16A9B}"/>
              </a:ext>
            </a:extLst>
          </p:cNvPr>
          <p:cNvSpPr>
            <a:spLocks noGrp="1"/>
          </p:cNvSpPr>
          <p:nvPr>
            <p:ph type="dt" sz="half" idx="10"/>
          </p:nvPr>
        </p:nvSpPr>
        <p:spPr/>
        <p:txBody>
          <a:bodyPr/>
          <a:lstStyle/>
          <a:p>
            <a:fld id="{012830F6-0BDB-4F0B-B9F9-6EECEC936ADE}" type="datetime1">
              <a:rPr lang="en-GB" smtClean="0"/>
              <a:t>21/11/2024</a:t>
            </a:fld>
            <a:endParaRPr lang="en-GB"/>
          </a:p>
        </p:txBody>
      </p:sp>
      <p:sp>
        <p:nvSpPr>
          <p:cNvPr id="5" name="Footer Placeholder 4">
            <a:extLst>
              <a:ext uri="{FF2B5EF4-FFF2-40B4-BE49-F238E27FC236}">
                <a16:creationId xmlns:a16="http://schemas.microsoft.com/office/drawing/2014/main" id="{4B23A08F-98D9-2C8A-3836-1AE4DAEE760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5C6B249-7F7D-4DC3-6094-EBB328D173C4}"/>
              </a:ext>
            </a:extLst>
          </p:cNvPr>
          <p:cNvSpPr>
            <a:spLocks noGrp="1"/>
          </p:cNvSpPr>
          <p:nvPr>
            <p:ph type="sldNum" sz="quarter" idx="12"/>
          </p:nvPr>
        </p:nvSpPr>
        <p:spPr/>
        <p:txBody>
          <a:bodyPr/>
          <a:lstStyle/>
          <a:p>
            <a:fld id="{05AE938B-E86B-459F-99D5-F33DEE6BC8B0}" type="slidenum">
              <a:rPr lang="en-GB" smtClean="0"/>
              <a:t>‹#›</a:t>
            </a:fld>
            <a:endParaRPr lang="en-GB"/>
          </a:p>
        </p:txBody>
      </p:sp>
    </p:spTree>
    <p:extLst>
      <p:ext uri="{BB962C8B-B14F-4D97-AF65-F5344CB8AC3E}">
        <p14:creationId xmlns:p14="http://schemas.microsoft.com/office/powerpoint/2010/main" val="3965315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BA8018-CD3E-6D52-CC3C-67C18EA3947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E82873E-8A92-7CC8-3BD4-CBB5CF91900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9D461AB-3097-EC81-CF7F-7B90620AD34F}"/>
              </a:ext>
            </a:extLst>
          </p:cNvPr>
          <p:cNvSpPr>
            <a:spLocks noGrp="1"/>
          </p:cNvSpPr>
          <p:nvPr>
            <p:ph type="dt" sz="half" idx="10"/>
          </p:nvPr>
        </p:nvSpPr>
        <p:spPr/>
        <p:txBody>
          <a:bodyPr/>
          <a:lstStyle/>
          <a:p>
            <a:fld id="{176E6EAC-1B99-4411-A0E5-84DF4DCE0980}" type="datetime1">
              <a:rPr lang="en-GB" smtClean="0"/>
              <a:t>21/11/2024</a:t>
            </a:fld>
            <a:endParaRPr lang="en-GB"/>
          </a:p>
        </p:txBody>
      </p:sp>
      <p:sp>
        <p:nvSpPr>
          <p:cNvPr id="5" name="Footer Placeholder 4">
            <a:extLst>
              <a:ext uri="{FF2B5EF4-FFF2-40B4-BE49-F238E27FC236}">
                <a16:creationId xmlns:a16="http://schemas.microsoft.com/office/drawing/2014/main" id="{52BC53E4-858F-CFEB-0086-6716B16D21B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29ABB8F-6AA3-C95F-0671-7C1022AD9A6D}"/>
              </a:ext>
            </a:extLst>
          </p:cNvPr>
          <p:cNvSpPr>
            <a:spLocks noGrp="1"/>
          </p:cNvSpPr>
          <p:nvPr>
            <p:ph type="sldNum" sz="quarter" idx="12"/>
          </p:nvPr>
        </p:nvSpPr>
        <p:spPr/>
        <p:txBody>
          <a:bodyPr/>
          <a:lstStyle/>
          <a:p>
            <a:fld id="{05AE938B-E86B-459F-99D5-F33DEE6BC8B0}" type="slidenum">
              <a:rPr lang="en-GB" smtClean="0"/>
              <a:t>‹#›</a:t>
            </a:fld>
            <a:endParaRPr lang="en-GB"/>
          </a:p>
        </p:txBody>
      </p:sp>
    </p:spTree>
    <p:extLst>
      <p:ext uri="{BB962C8B-B14F-4D97-AF65-F5344CB8AC3E}">
        <p14:creationId xmlns:p14="http://schemas.microsoft.com/office/powerpoint/2010/main" val="1848282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BA9D5-EBB1-F1A9-482D-8AEE618065B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BA00870-2E7F-0F0B-D6F2-1474FD5A6D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B33FC81-CEE4-AACE-C491-8ED0B7E1AF4C}"/>
              </a:ext>
            </a:extLst>
          </p:cNvPr>
          <p:cNvSpPr>
            <a:spLocks noGrp="1"/>
          </p:cNvSpPr>
          <p:nvPr>
            <p:ph type="dt" sz="half" idx="10"/>
          </p:nvPr>
        </p:nvSpPr>
        <p:spPr/>
        <p:txBody>
          <a:bodyPr/>
          <a:lstStyle/>
          <a:p>
            <a:fld id="{5B1E1FB7-689D-4C2F-8028-52DE3CFC7378}" type="datetime1">
              <a:rPr lang="en-GB" smtClean="0"/>
              <a:t>21/11/2024</a:t>
            </a:fld>
            <a:endParaRPr lang="en-GB"/>
          </a:p>
        </p:txBody>
      </p:sp>
      <p:sp>
        <p:nvSpPr>
          <p:cNvPr id="5" name="Footer Placeholder 4">
            <a:extLst>
              <a:ext uri="{FF2B5EF4-FFF2-40B4-BE49-F238E27FC236}">
                <a16:creationId xmlns:a16="http://schemas.microsoft.com/office/drawing/2014/main" id="{1A09B4E1-A439-63E2-4726-8ADD82E0EBD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02AA305-BE1D-6E01-7828-A7BDAE561269}"/>
              </a:ext>
            </a:extLst>
          </p:cNvPr>
          <p:cNvSpPr>
            <a:spLocks noGrp="1"/>
          </p:cNvSpPr>
          <p:nvPr>
            <p:ph type="sldNum" sz="quarter" idx="12"/>
          </p:nvPr>
        </p:nvSpPr>
        <p:spPr/>
        <p:txBody>
          <a:bodyPr/>
          <a:lstStyle/>
          <a:p>
            <a:fld id="{05AE938B-E86B-459F-99D5-F33DEE6BC8B0}" type="slidenum">
              <a:rPr lang="en-GB" smtClean="0"/>
              <a:t>‹#›</a:t>
            </a:fld>
            <a:endParaRPr lang="en-GB"/>
          </a:p>
        </p:txBody>
      </p:sp>
    </p:spTree>
    <p:extLst>
      <p:ext uri="{BB962C8B-B14F-4D97-AF65-F5344CB8AC3E}">
        <p14:creationId xmlns:p14="http://schemas.microsoft.com/office/powerpoint/2010/main" val="3801168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382D3-8556-C8DE-91F0-71C6481440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4653476-9E47-241E-7EF6-B6C297507A6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192DDC-AA4F-F099-597A-06E467F085DE}"/>
              </a:ext>
            </a:extLst>
          </p:cNvPr>
          <p:cNvSpPr>
            <a:spLocks noGrp="1"/>
          </p:cNvSpPr>
          <p:nvPr>
            <p:ph type="dt" sz="half" idx="10"/>
          </p:nvPr>
        </p:nvSpPr>
        <p:spPr/>
        <p:txBody>
          <a:bodyPr/>
          <a:lstStyle/>
          <a:p>
            <a:fld id="{AEA4A4B3-7ECD-49B0-88EA-097C4C2D99D7}" type="datetime1">
              <a:rPr lang="en-GB" smtClean="0"/>
              <a:t>21/11/2024</a:t>
            </a:fld>
            <a:endParaRPr lang="en-GB"/>
          </a:p>
        </p:txBody>
      </p:sp>
      <p:sp>
        <p:nvSpPr>
          <p:cNvPr id="5" name="Footer Placeholder 4">
            <a:extLst>
              <a:ext uri="{FF2B5EF4-FFF2-40B4-BE49-F238E27FC236}">
                <a16:creationId xmlns:a16="http://schemas.microsoft.com/office/drawing/2014/main" id="{EAF6AB44-1AC8-323C-0086-8BEEA2487B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0120406-47B2-77A4-73C1-088251359A41}"/>
              </a:ext>
            </a:extLst>
          </p:cNvPr>
          <p:cNvSpPr>
            <a:spLocks noGrp="1"/>
          </p:cNvSpPr>
          <p:nvPr>
            <p:ph type="sldNum" sz="quarter" idx="12"/>
          </p:nvPr>
        </p:nvSpPr>
        <p:spPr/>
        <p:txBody>
          <a:bodyPr/>
          <a:lstStyle/>
          <a:p>
            <a:fld id="{05AE938B-E86B-459F-99D5-F33DEE6BC8B0}" type="slidenum">
              <a:rPr lang="en-GB" smtClean="0"/>
              <a:t>‹#›</a:t>
            </a:fld>
            <a:endParaRPr lang="en-GB"/>
          </a:p>
        </p:txBody>
      </p:sp>
    </p:spTree>
    <p:extLst>
      <p:ext uri="{BB962C8B-B14F-4D97-AF65-F5344CB8AC3E}">
        <p14:creationId xmlns:p14="http://schemas.microsoft.com/office/powerpoint/2010/main" val="2187764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3A0B0-59D1-BAE0-7ACA-7924889170A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1B7444D-DFED-ABD1-87CC-9E2B6B351A0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01F2D75-8C22-78AC-B71C-171716F1FB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4D11530-4862-5BE8-0533-0486EE7A5286}"/>
              </a:ext>
            </a:extLst>
          </p:cNvPr>
          <p:cNvSpPr>
            <a:spLocks noGrp="1"/>
          </p:cNvSpPr>
          <p:nvPr>
            <p:ph type="dt" sz="half" idx="10"/>
          </p:nvPr>
        </p:nvSpPr>
        <p:spPr/>
        <p:txBody>
          <a:bodyPr/>
          <a:lstStyle/>
          <a:p>
            <a:fld id="{98D80002-3299-41BC-9BF8-338BAAE5CCCA}" type="datetime1">
              <a:rPr lang="en-GB" smtClean="0"/>
              <a:t>21/11/2024</a:t>
            </a:fld>
            <a:endParaRPr lang="en-GB"/>
          </a:p>
        </p:txBody>
      </p:sp>
      <p:sp>
        <p:nvSpPr>
          <p:cNvPr id="6" name="Footer Placeholder 5">
            <a:extLst>
              <a:ext uri="{FF2B5EF4-FFF2-40B4-BE49-F238E27FC236}">
                <a16:creationId xmlns:a16="http://schemas.microsoft.com/office/drawing/2014/main" id="{84F1F13B-AF7F-4910-E17B-0297AEE149B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EBF3F51-D242-305C-F138-B1D3A3D1070B}"/>
              </a:ext>
            </a:extLst>
          </p:cNvPr>
          <p:cNvSpPr>
            <a:spLocks noGrp="1"/>
          </p:cNvSpPr>
          <p:nvPr>
            <p:ph type="sldNum" sz="quarter" idx="12"/>
          </p:nvPr>
        </p:nvSpPr>
        <p:spPr/>
        <p:txBody>
          <a:bodyPr/>
          <a:lstStyle/>
          <a:p>
            <a:fld id="{05AE938B-E86B-459F-99D5-F33DEE6BC8B0}" type="slidenum">
              <a:rPr lang="en-GB" smtClean="0"/>
              <a:t>‹#›</a:t>
            </a:fld>
            <a:endParaRPr lang="en-GB"/>
          </a:p>
        </p:txBody>
      </p:sp>
    </p:spTree>
    <p:extLst>
      <p:ext uri="{BB962C8B-B14F-4D97-AF65-F5344CB8AC3E}">
        <p14:creationId xmlns:p14="http://schemas.microsoft.com/office/powerpoint/2010/main" val="1556716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63A0C-0654-99C6-A313-E81BD50D56E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71440DF-78C4-8903-1649-4E0399908F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F86664-58F4-06F1-77AE-BE95054AEA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AF69465-9891-C990-0518-AF8F5D9F44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47FB6D6-A363-8F75-2EA7-33A3995AC8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69AAD19-CDD7-F090-2D19-A4059F4AD65D}"/>
              </a:ext>
            </a:extLst>
          </p:cNvPr>
          <p:cNvSpPr>
            <a:spLocks noGrp="1"/>
          </p:cNvSpPr>
          <p:nvPr>
            <p:ph type="dt" sz="half" idx="10"/>
          </p:nvPr>
        </p:nvSpPr>
        <p:spPr/>
        <p:txBody>
          <a:bodyPr/>
          <a:lstStyle/>
          <a:p>
            <a:fld id="{3DE92A56-B804-4D1C-8EA7-8513775F16B0}" type="datetime1">
              <a:rPr lang="en-GB" smtClean="0"/>
              <a:t>21/11/2024</a:t>
            </a:fld>
            <a:endParaRPr lang="en-GB"/>
          </a:p>
        </p:txBody>
      </p:sp>
      <p:sp>
        <p:nvSpPr>
          <p:cNvPr id="8" name="Footer Placeholder 7">
            <a:extLst>
              <a:ext uri="{FF2B5EF4-FFF2-40B4-BE49-F238E27FC236}">
                <a16:creationId xmlns:a16="http://schemas.microsoft.com/office/drawing/2014/main" id="{1BAF9E30-A864-D6D2-5637-3B8875920E7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024767E-7847-6580-BCB5-7B9ED74B92CE}"/>
              </a:ext>
            </a:extLst>
          </p:cNvPr>
          <p:cNvSpPr>
            <a:spLocks noGrp="1"/>
          </p:cNvSpPr>
          <p:nvPr>
            <p:ph type="sldNum" sz="quarter" idx="12"/>
          </p:nvPr>
        </p:nvSpPr>
        <p:spPr/>
        <p:txBody>
          <a:bodyPr/>
          <a:lstStyle/>
          <a:p>
            <a:fld id="{05AE938B-E86B-459F-99D5-F33DEE6BC8B0}" type="slidenum">
              <a:rPr lang="en-GB" smtClean="0"/>
              <a:t>‹#›</a:t>
            </a:fld>
            <a:endParaRPr lang="en-GB"/>
          </a:p>
        </p:txBody>
      </p:sp>
    </p:spTree>
    <p:extLst>
      <p:ext uri="{BB962C8B-B14F-4D97-AF65-F5344CB8AC3E}">
        <p14:creationId xmlns:p14="http://schemas.microsoft.com/office/powerpoint/2010/main" val="4235739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3F0C0-1924-353B-63EB-03C52C62DAAF}"/>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8ECD1C3-3127-7547-18AC-128FC9578E38}"/>
              </a:ext>
            </a:extLst>
          </p:cNvPr>
          <p:cNvSpPr>
            <a:spLocks noGrp="1"/>
          </p:cNvSpPr>
          <p:nvPr>
            <p:ph type="dt" sz="half" idx="10"/>
          </p:nvPr>
        </p:nvSpPr>
        <p:spPr/>
        <p:txBody>
          <a:bodyPr/>
          <a:lstStyle/>
          <a:p>
            <a:fld id="{DD7D9A5E-76DA-45BA-9567-DD4986E6ABBE}" type="datetime1">
              <a:rPr lang="en-GB" smtClean="0"/>
              <a:t>21/11/2024</a:t>
            </a:fld>
            <a:endParaRPr lang="en-GB"/>
          </a:p>
        </p:txBody>
      </p:sp>
      <p:sp>
        <p:nvSpPr>
          <p:cNvPr id="4" name="Footer Placeholder 3">
            <a:extLst>
              <a:ext uri="{FF2B5EF4-FFF2-40B4-BE49-F238E27FC236}">
                <a16:creationId xmlns:a16="http://schemas.microsoft.com/office/drawing/2014/main" id="{FA879794-1A87-9AAE-76B7-79595B096A9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D55E1F9-B8C5-F179-AB1B-A76CCEC6A120}"/>
              </a:ext>
            </a:extLst>
          </p:cNvPr>
          <p:cNvSpPr>
            <a:spLocks noGrp="1"/>
          </p:cNvSpPr>
          <p:nvPr>
            <p:ph type="sldNum" sz="quarter" idx="12"/>
          </p:nvPr>
        </p:nvSpPr>
        <p:spPr/>
        <p:txBody>
          <a:bodyPr/>
          <a:lstStyle/>
          <a:p>
            <a:fld id="{05AE938B-E86B-459F-99D5-F33DEE6BC8B0}" type="slidenum">
              <a:rPr lang="en-GB" smtClean="0"/>
              <a:t>‹#›</a:t>
            </a:fld>
            <a:endParaRPr lang="en-GB"/>
          </a:p>
        </p:txBody>
      </p:sp>
    </p:spTree>
    <p:extLst>
      <p:ext uri="{BB962C8B-B14F-4D97-AF65-F5344CB8AC3E}">
        <p14:creationId xmlns:p14="http://schemas.microsoft.com/office/powerpoint/2010/main" val="24110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8B968-D9F2-7C7C-322B-AFB9F1E80D11}"/>
              </a:ext>
            </a:extLst>
          </p:cNvPr>
          <p:cNvSpPr>
            <a:spLocks noGrp="1"/>
          </p:cNvSpPr>
          <p:nvPr>
            <p:ph type="dt" sz="half" idx="10"/>
          </p:nvPr>
        </p:nvSpPr>
        <p:spPr/>
        <p:txBody>
          <a:bodyPr/>
          <a:lstStyle/>
          <a:p>
            <a:fld id="{6A16B0B1-C79F-4A3C-92D6-DD4F0DD44A29}" type="datetime1">
              <a:rPr lang="en-GB" smtClean="0"/>
              <a:t>21/11/2024</a:t>
            </a:fld>
            <a:endParaRPr lang="en-GB"/>
          </a:p>
        </p:txBody>
      </p:sp>
      <p:sp>
        <p:nvSpPr>
          <p:cNvPr id="3" name="Footer Placeholder 2">
            <a:extLst>
              <a:ext uri="{FF2B5EF4-FFF2-40B4-BE49-F238E27FC236}">
                <a16:creationId xmlns:a16="http://schemas.microsoft.com/office/drawing/2014/main" id="{08FE0F1C-1C47-AE33-F22A-C6DDC34864A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8EA490A-64B1-5673-7780-995357748BC0}"/>
              </a:ext>
            </a:extLst>
          </p:cNvPr>
          <p:cNvSpPr>
            <a:spLocks noGrp="1"/>
          </p:cNvSpPr>
          <p:nvPr>
            <p:ph type="sldNum" sz="quarter" idx="12"/>
          </p:nvPr>
        </p:nvSpPr>
        <p:spPr/>
        <p:txBody>
          <a:bodyPr/>
          <a:lstStyle/>
          <a:p>
            <a:fld id="{05AE938B-E86B-459F-99D5-F33DEE6BC8B0}" type="slidenum">
              <a:rPr lang="en-GB" smtClean="0"/>
              <a:t>‹#›</a:t>
            </a:fld>
            <a:endParaRPr lang="en-GB"/>
          </a:p>
        </p:txBody>
      </p:sp>
    </p:spTree>
    <p:extLst>
      <p:ext uri="{BB962C8B-B14F-4D97-AF65-F5344CB8AC3E}">
        <p14:creationId xmlns:p14="http://schemas.microsoft.com/office/powerpoint/2010/main" val="1290457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CE1D5-771A-E461-BF07-B9E785A605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903B65B-D753-6950-6ADB-A055A54D24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AAEA28B-81F6-3406-2EA5-98B468034C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455498-B5C5-C59B-5EDB-95B04B795459}"/>
              </a:ext>
            </a:extLst>
          </p:cNvPr>
          <p:cNvSpPr>
            <a:spLocks noGrp="1"/>
          </p:cNvSpPr>
          <p:nvPr>
            <p:ph type="dt" sz="half" idx="10"/>
          </p:nvPr>
        </p:nvSpPr>
        <p:spPr/>
        <p:txBody>
          <a:bodyPr/>
          <a:lstStyle/>
          <a:p>
            <a:fld id="{0E810BD5-8E9D-4733-B0C4-5FB9E072E0B9}" type="datetime1">
              <a:rPr lang="en-GB" smtClean="0"/>
              <a:t>21/11/2024</a:t>
            </a:fld>
            <a:endParaRPr lang="en-GB"/>
          </a:p>
        </p:txBody>
      </p:sp>
      <p:sp>
        <p:nvSpPr>
          <p:cNvPr id="6" name="Footer Placeholder 5">
            <a:extLst>
              <a:ext uri="{FF2B5EF4-FFF2-40B4-BE49-F238E27FC236}">
                <a16:creationId xmlns:a16="http://schemas.microsoft.com/office/drawing/2014/main" id="{1F7FCCDB-CFAC-9AC5-8BDB-C2CCFB8A01E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FAE5F7D-FBD2-36D2-9AA2-87D029A932D4}"/>
              </a:ext>
            </a:extLst>
          </p:cNvPr>
          <p:cNvSpPr>
            <a:spLocks noGrp="1"/>
          </p:cNvSpPr>
          <p:nvPr>
            <p:ph type="sldNum" sz="quarter" idx="12"/>
          </p:nvPr>
        </p:nvSpPr>
        <p:spPr/>
        <p:txBody>
          <a:bodyPr/>
          <a:lstStyle/>
          <a:p>
            <a:fld id="{05AE938B-E86B-459F-99D5-F33DEE6BC8B0}" type="slidenum">
              <a:rPr lang="en-GB" smtClean="0"/>
              <a:t>‹#›</a:t>
            </a:fld>
            <a:endParaRPr lang="en-GB"/>
          </a:p>
        </p:txBody>
      </p:sp>
    </p:spTree>
    <p:extLst>
      <p:ext uri="{BB962C8B-B14F-4D97-AF65-F5344CB8AC3E}">
        <p14:creationId xmlns:p14="http://schemas.microsoft.com/office/powerpoint/2010/main" val="7607748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9384A-3855-F7E4-EA52-CEEA2DD98C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A8953FB-F988-068E-DF37-14E2666045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a:extLst>
              <a:ext uri="{FF2B5EF4-FFF2-40B4-BE49-F238E27FC236}">
                <a16:creationId xmlns:a16="http://schemas.microsoft.com/office/drawing/2014/main" id="{AADE31A0-5C32-4594-C733-24B89233BA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25536C-1101-021D-FDF3-8735EE0A904D}"/>
              </a:ext>
            </a:extLst>
          </p:cNvPr>
          <p:cNvSpPr>
            <a:spLocks noGrp="1"/>
          </p:cNvSpPr>
          <p:nvPr>
            <p:ph type="dt" sz="half" idx="10"/>
          </p:nvPr>
        </p:nvSpPr>
        <p:spPr/>
        <p:txBody>
          <a:bodyPr/>
          <a:lstStyle/>
          <a:p>
            <a:fld id="{7F8DEF91-D809-434B-B72B-860A0A33EE9E}" type="datetime1">
              <a:rPr lang="en-GB" smtClean="0"/>
              <a:t>21/11/2024</a:t>
            </a:fld>
            <a:endParaRPr lang="en-GB"/>
          </a:p>
        </p:txBody>
      </p:sp>
      <p:sp>
        <p:nvSpPr>
          <p:cNvPr id="6" name="Footer Placeholder 5">
            <a:extLst>
              <a:ext uri="{FF2B5EF4-FFF2-40B4-BE49-F238E27FC236}">
                <a16:creationId xmlns:a16="http://schemas.microsoft.com/office/drawing/2014/main" id="{0621C426-7233-A3C3-56C3-4DF1897AD82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C0A554D-E020-50B9-61C2-2FC347BB5C75}"/>
              </a:ext>
            </a:extLst>
          </p:cNvPr>
          <p:cNvSpPr>
            <a:spLocks noGrp="1"/>
          </p:cNvSpPr>
          <p:nvPr>
            <p:ph type="sldNum" sz="quarter" idx="12"/>
          </p:nvPr>
        </p:nvSpPr>
        <p:spPr/>
        <p:txBody>
          <a:bodyPr/>
          <a:lstStyle/>
          <a:p>
            <a:fld id="{05AE938B-E86B-459F-99D5-F33DEE6BC8B0}" type="slidenum">
              <a:rPr lang="en-GB" smtClean="0"/>
              <a:t>‹#›</a:t>
            </a:fld>
            <a:endParaRPr lang="en-GB"/>
          </a:p>
        </p:txBody>
      </p:sp>
    </p:spTree>
    <p:extLst>
      <p:ext uri="{BB962C8B-B14F-4D97-AF65-F5344CB8AC3E}">
        <p14:creationId xmlns:p14="http://schemas.microsoft.com/office/powerpoint/2010/main" val="2879961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5C3DCC-9562-C83E-7BB3-9605F375C9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6EC8B4C-776D-88FA-06F6-38186D6590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D1EC34-6B92-DC81-896A-DCC2AD475C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7109ED6-F813-4D92-AA80-E2A2E69E5960}" type="datetime1">
              <a:rPr lang="en-GB" smtClean="0"/>
              <a:t>21/11/2024</a:t>
            </a:fld>
            <a:endParaRPr lang="en-GB"/>
          </a:p>
        </p:txBody>
      </p:sp>
      <p:sp>
        <p:nvSpPr>
          <p:cNvPr id="5" name="Footer Placeholder 4">
            <a:extLst>
              <a:ext uri="{FF2B5EF4-FFF2-40B4-BE49-F238E27FC236}">
                <a16:creationId xmlns:a16="http://schemas.microsoft.com/office/drawing/2014/main" id="{A8CF9A76-1A53-86D3-4D12-071675D418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7BE9A640-1817-66E2-6776-2CA810D4E0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5AE938B-E86B-459F-99D5-F33DEE6BC8B0}" type="slidenum">
              <a:rPr lang="en-GB" smtClean="0"/>
              <a:t>‹#›</a:t>
            </a:fld>
            <a:endParaRPr lang="en-GB"/>
          </a:p>
        </p:txBody>
      </p:sp>
    </p:spTree>
    <p:extLst>
      <p:ext uri="{BB962C8B-B14F-4D97-AF65-F5344CB8AC3E}">
        <p14:creationId xmlns:p14="http://schemas.microsoft.com/office/powerpoint/2010/main" val="320339356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hyperlink" Target="https://doi.org/10.1007/s00158-017-1856-4"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3" name="Rectangle 1042">
            <a:extLst>
              <a:ext uri="{FF2B5EF4-FFF2-40B4-BE49-F238E27FC236}">
                <a16:creationId xmlns:a16="http://schemas.microsoft.com/office/drawing/2014/main" id="{EE5F705A-5E81-4B3A-8EF4-911982DB3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Freeform: Shape 1043">
            <a:extLst>
              <a:ext uri="{FF2B5EF4-FFF2-40B4-BE49-F238E27FC236}">
                <a16:creationId xmlns:a16="http://schemas.microsoft.com/office/drawing/2014/main" id="{AD8F92D9-1751-4ABF-9CB7-D198C9A05A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9067" y="0"/>
            <a:ext cx="1715241" cy="6858000"/>
          </a:xfrm>
          <a:custGeom>
            <a:avLst/>
            <a:gdLst>
              <a:gd name="connsiteX0" fmla="*/ 1619628 w 1715241"/>
              <a:gd name="connsiteY0" fmla="*/ 0 h 6858000"/>
              <a:gd name="connsiteX1" fmla="*/ 1715241 w 1715241"/>
              <a:gd name="connsiteY1" fmla="*/ 0 h 6858000"/>
              <a:gd name="connsiteX2" fmla="*/ 1711235 w 1715241"/>
              <a:gd name="connsiteY2" fmla="*/ 3148 h 6858000"/>
              <a:gd name="connsiteX3" fmla="*/ 95613 w 1715241"/>
              <a:gd name="connsiteY3" fmla="*/ 3429000 h 6858000"/>
              <a:gd name="connsiteX4" fmla="*/ 1711235 w 1715241"/>
              <a:gd name="connsiteY4" fmla="*/ 6854853 h 6858000"/>
              <a:gd name="connsiteX5" fmla="*/ 1715240 w 1715241"/>
              <a:gd name="connsiteY5" fmla="*/ 6858000 h 6858000"/>
              <a:gd name="connsiteX6" fmla="*/ 1619627 w 1715241"/>
              <a:gd name="connsiteY6" fmla="*/ 6858000 h 6858000"/>
              <a:gd name="connsiteX7" fmla="*/ 1615622 w 1715241"/>
              <a:gd name="connsiteY7" fmla="*/ 6854853 h 6858000"/>
              <a:gd name="connsiteX8" fmla="*/ 0 w 1715241"/>
              <a:gd name="connsiteY8" fmla="*/ 3429000 h 6858000"/>
              <a:gd name="connsiteX9" fmla="*/ 1615622 w 1715241"/>
              <a:gd name="connsiteY9" fmla="*/ 314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5241" h="6858000">
                <a:moveTo>
                  <a:pt x="1619628" y="0"/>
                </a:moveTo>
                <a:lnTo>
                  <a:pt x="1715241" y="0"/>
                </a:lnTo>
                <a:lnTo>
                  <a:pt x="1711235" y="3148"/>
                </a:lnTo>
                <a:cubicBezTo>
                  <a:pt x="724534" y="817446"/>
                  <a:pt x="95613" y="2049777"/>
                  <a:pt x="95613" y="3429000"/>
                </a:cubicBezTo>
                <a:cubicBezTo>
                  <a:pt x="95613" y="4808224"/>
                  <a:pt x="724534" y="6040555"/>
                  <a:pt x="1711235" y="6854853"/>
                </a:cubicBezTo>
                <a:lnTo>
                  <a:pt x="1715240" y="6858000"/>
                </a:lnTo>
                <a:lnTo>
                  <a:pt x="1619627" y="6858000"/>
                </a:lnTo>
                <a:lnTo>
                  <a:pt x="1615622" y="6854853"/>
                </a:lnTo>
                <a:cubicBezTo>
                  <a:pt x="628921" y="6040555"/>
                  <a:pt x="0" y="4808224"/>
                  <a:pt x="0" y="3429000"/>
                </a:cubicBezTo>
                <a:cubicBezTo>
                  <a:pt x="0" y="2049777"/>
                  <a:pt x="628921" y="817446"/>
                  <a:pt x="1615622" y="3148"/>
                </a:cubicBezTo>
                <a:close/>
              </a:path>
            </a:pathLst>
          </a:custGeom>
          <a:solidFill>
            <a:schemeClr val="accent6">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5" name="Freeform: Shape 1044">
            <a:extLst>
              <a:ext uri="{FF2B5EF4-FFF2-40B4-BE49-F238E27FC236}">
                <a16:creationId xmlns:a16="http://schemas.microsoft.com/office/drawing/2014/main" id="{6D6B998F-CA62-4EE6-B7E7-046377D4F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7816" y="2306119"/>
            <a:ext cx="1164184" cy="2245762"/>
          </a:xfrm>
          <a:custGeom>
            <a:avLst/>
            <a:gdLst>
              <a:gd name="connsiteX0" fmla="*/ 1436137 w 1488962"/>
              <a:gd name="connsiteY0" fmla="*/ 0 h 2872274"/>
              <a:gd name="connsiteX1" fmla="*/ 1488962 w 1488962"/>
              <a:gd name="connsiteY1" fmla="*/ 2668 h 2872274"/>
              <a:gd name="connsiteX2" fmla="*/ 1488962 w 1488962"/>
              <a:gd name="connsiteY2" fmla="*/ 2869607 h 2872274"/>
              <a:gd name="connsiteX3" fmla="*/ 1436137 w 1488962"/>
              <a:gd name="connsiteY3" fmla="*/ 2872274 h 2872274"/>
              <a:gd name="connsiteX4" fmla="*/ 0 w 1488962"/>
              <a:gd name="connsiteY4" fmla="*/ 1436137 h 2872274"/>
              <a:gd name="connsiteX5" fmla="*/ 1436137 w 1488962"/>
              <a:gd name="connsiteY5" fmla="*/ 0 h 287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8962" h="2872274">
                <a:moveTo>
                  <a:pt x="1436137" y="0"/>
                </a:moveTo>
                <a:lnTo>
                  <a:pt x="1488962" y="2668"/>
                </a:lnTo>
                <a:lnTo>
                  <a:pt x="1488962" y="2869607"/>
                </a:lnTo>
                <a:lnTo>
                  <a:pt x="1436137" y="2872274"/>
                </a:lnTo>
                <a:cubicBezTo>
                  <a:pt x="642980" y="2872274"/>
                  <a:pt x="0" y="2229294"/>
                  <a:pt x="0" y="1436137"/>
                </a:cubicBezTo>
                <a:cubicBezTo>
                  <a:pt x="0" y="642980"/>
                  <a:pt x="642980" y="0"/>
                  <a:pt x="1436137" y="0"/>
                </a:cubicBezTo>
                <a:close/>
              </a:path>
            </a:pathLst>
          </a:cu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descr="MAGICIAN | Adra Association">
            <a:extLst>
              <a:ext uri="{FF2B5EF4-FFF2-40B4-BE49-F238E27FC236}">
                <a16:creationId xmlns:a16="http://schemas.microsoft.com/office/drawing/2014/main" id="{0485CD8D-8FFC-C7FE-28C6-FE30C1E8E8A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424" b="19091"/>
          <a:stretch/>
        </p:blipFill>
        <p:spPr bwMode="auto">
          <a:xfrm>
            <a:off x="10287000" y="0"/>
            <a:ext cx="1905000" cy="122843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9C0F520B-73C1-9DF2-711B-D06D016DC3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115" y="308900"/>
            <a:ext cx="3136467" cy="76853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5BC1CD2-FC6D-B17F-15EB-98595FE056E0}"/>
              </a:ext>
            </a:extLst>
          </p:cNvPr>
          <p:cNvSpPr/>
          <p:nvPr/>
        </p:nvSpPr>
        <p:spPr>
          <a:xfrm>
            <a:off x="12208" y="2578872"/>
            <a:ext cx="4901182" cy="1569660"/>
          </a:xfrm>
          <a:prstGeom prst="rect">
            <a:avLst/>
          </a:prstGeom>
          <a:noFill/>
        </p:spPr>
        <p:txBody>
          <a:bodyPr wrap="square" lIns="91440" tIns="45720" rIns="91440" bIns="45720">
            <a:spAutoFit/>
          </a:bodyPr>
          <a:lstStyle/>
          <a:p>
            <a:pPr algn="ctr"/>
            <a:r>
              <a:rPr lang="en-IN" sz="4800" dirty="0">
                <a:ln w="0"/>
                <a:effectLst>
                  <a:outerShdw blurRad="38100" dist="19050" dir="2700000" algn="tl" rotWithShape="0">
                    <a:schemeClr val="dk1">
                      <a:alpha val="40000"/>
                    </a:schemeClr>
                  </a:outerShdw>
                </a:effectLst>
              </a:rPr>
              <a:t>Project: Magician </a:t>
            </a:r>
          </a:p>
          <a:p>
            <a:pPr algn="ctr"/>
            <a:r>
              <a:rPr lang="en-IN" sz="4800" dirty="0">
                <a:ln w="0"/>
                <a:effectLst>
                  <a:outerShdw blurRad="38100" dist="19050" dir="2700000" algn="tl" rotWithShape="0">
                    <a:schemeClr val="dk1">
                      <a:alpha val="40000"/>
                    </a:schemeClr>
                  </a:outerShdw>
                </a:effectLst>
              </a:rPr>
              <a:t>Status Update</a:t>
            </a:r>
            <a:endParaRPr lang="en-GB" sz="4800" dirty="0">
              <a:ln w="0"/>
              <a:effectLst>
                <a:outerShdw blurRad="38100" dist="19050" dir="2700000" algn="tl" rotWithShape="0">
                  <a:schemeClr val="dk1">
                    <a:alpha val="40000"/>
                  </a:schemeClr>
                </a:outerShdw>
              </a:effectLst>
            </a:endParaRPr>
          </a:p>
        </p:txBody>
      </p:sp>
      <p:pic>
        <p:nvPicPr>
          <p:cNvPr id="1038" name="Picture 14">
            <a:extLst>
              <a:ext uri="{FF2B5EF4-FFF2-40B4-BE49-F238E27FC236}">
                <a16:creationId xmlns:a16="http://schemas.microsoft.com/office/drawing/2014/main" id="{6471A07C-AEC7-FFAA-DA06-1B8C44F071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1875" y="2306119"/>
            <a:ext cx="4286251" cy="2433638"/>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EC3090D8-8361-1B69-36A8-07F2575A6BA2}"/>
              </a:ext>
            </a:extLst>
          </p:cNvPr>
          <p:cNvSpPr>
            <a:spLocks noGrp="1"/>
          </p:cNvSpPr>
          <p:nvPr>
            <p:ph type="sldNum" sz="quarter" idx="12"/>
          </p:nvPr>
        </p:nvSpPr>
        <p:spPr/>
        <p:txBody>
          <a:bodyPr/>
          <a:lstStyle/>
          <a:p>
            <a:fld id="{05AE938B-E86B-459F-99D5-F33DEE6BC8B0}" type="slidenum">
              <a:rPr lang="en-GB" smtClean="0"/>
              <a:t>1</a:t>
            </a:fld>
            <a:endParaRPr lang="en-GB"/>
          </a:p>
        </p:txBody>
      </p:sp>
      <p:sp>
        <p:nvSpPr>
          <p:cNvPr id="2" name="Date Placeholder 1">
            <a:extLst>
              <a:ext uri="{FF2B5EF4-FFF2-40B4-BE49-F238E27FC236}">
                <a16:creationId xmlns:a16="http://schemas.microsoft.com/office/drawing/2014/main" id="{592ADF20-04B9-37C6-8A46-7EB6AE59FE07}"/>
              </a:ext>
            </a:extLst>
          </p:cNvPr>
          <p:cNvSpPr>
            <a:spLocks noGrp="1"/>
          </p:cNvSpPr>
          <p:nvPr>
            <p:ph type="dt" sz="half" idx="10"/>
          </p:nvPr>
        </p:nvSpPr>
        <p:spPr/>
        <p:txBody>
          <a:bodyPr/>
          <a:lstStyle/>
          <a:p>
            <a:fld id="{D03AC618-9949-4DCD-86D0-97CB081E6E13}" type="datetime1">
              <a:rPr lang="en-GB" smtClean="0"/>
              <a:t>21/11/2024</a:t>
            </a:fld>
            <a:endParaRPr lang="en-GB"/>
          </a:p>
        </p:txBody>
      </p:sp>
    </p:spTree>
    <p:extLst>
      <p:ext uri="{BB962C8B-B14F-4D97-AF65-F5344CB8AC3E}">
        <p14:creationId xmlns:p14="http://schemas.microsoft.com/office/powerpoint/2010/main" val="2319279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AD50E0-5B6E-93C2-48FB-4B677EB20DC5}"/>
              </a:ext>
            </a:extLst>
          </p:cNvPr>
          <p:cNvSpPr>
            <a:spLocks noGrp="1"/>
          </p:cNvSpPr>
          <p:nvPr>
            <p:ph type="sldNum" sz="quarter" idx="12"/>
          </p:nvPr>
        </p:nvSpPr>
        <p:spPr/>
        <p:txBody>
          <a:bodyPr/>
          <a:lstStyle/>
          <a:p>
            <a:fld id="{05AE938B-E86B-459F-99D5-F33DEE6BC8B0}" type="slidenum">
              <a:rPr lang="en-GB" smtClean="0"/>
              <a:t>2</a:t>
            </a:fld>
            <a:endParaRPr lang="en-GB"/>
          </a:p>
        </p:txBody>
      </p:sp>
      <p:pic>
        <p:nvPicPr>
          <p:cNvPr id="3" name="Picture 4" descr="MAGICIAN | Adra Association">
            <a:extLst>
              <a:ext uri="{FF2B5EF4-FFF2-40B4-BE49-F238E27FC236}">
                <a16:creationId xmlns:a16="http://schemas.microsoft.com/office/drawing/2014/main" id="{997EEE2A-0183-C4E7-7E79-8B117A52D4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424" b="19091"/>
          <a:stretch/>
        </p:blipFill>
        <p:spPr bwMode="auto">
          <a:xfrm>
            <a:off x="10631306" y="609"/>
            <a:ext cx="1444988" cy="931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2">
            <a:extLst>
              <a:ext uri="{FF2B5EF4-FFF2-40B4-BE49-F238E27FC236}">
                <a16:creationId xmlns:a16="http://schemas.microsoft.com/office/drawing/2014/main" id="{8B91AA96-1445-6AB2-955E-4BFA6B7942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706" y="92590"/>
            <a:ext cx="2379085" cy="58295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298784BC-5987-AB8B-A16C-78C8F3F3F4B7}"/>
              </a:ext>
            </a:extLst>
          </p:cNvPr>
          <p:cNvCxnSpPr>
            <a:cxnSpLocks/>
          </p:cNvCxnSpPr>
          <p:nvPr/>
        </p:nvCxnSpPr>
        <p:spPr>
          <a:xfrm>
            <a:off x="0" y="1070061"/>
            <a:ext cx="12192000" cy="0"/>
          </a:xfrm>
          <a:prstGeom prst="line">
            <a:avLst/>
          </a:prstGeom>
        </p:spPr>
        <p:style>
          <a:lnRef idx="3">
            <a:schemeClr val="accent3"/>
          </a:lnRef>
          <a:fillRef idx="0">
            <a:schemeClr val="accent3"/>
          </a:fillRef>
          <a:effectRef idx="2">
            <a:schemeClr val="accent3"/>
          </a:effectRef>
          <a:fontRef idx="minor">
            <a:schemeClr val="tx1"/>
          </a:fontRef>
        </p:style>
      </p:cxnSp>
      <p:sp>
        <p:nvSpPr>
          <p:cNvPr id="9" name="TextBox 8">
            <a:extLst>
              <a:ext uri="{FF2B5EF4-FFF2-40B4-BE49-F238E27FC236}">
                <a16:creationId xmlns:a16="http://schemas.microsoft.com/office/drawing/2014/main" id="{AD936540-EAB8-4EE9-D50D-7ABB95E31868}"/>
              </a:ext>
            </a:extLst>
          </p:cNvPr>
          <p:cNvSpPr txBox="1"/>
          <p:nvPr/>
        </p:nvSpPr>
        <p:spPr>
          <a:xfrm>
            <a:off x="3569109" y="299961"/>
            <a:ext cx="5712543" cy="400110"/>
          </a:xfrm>
          <a:prstGeom prst="rect">
            <a:avLst/>
          </a:prstGeom>
          <a:noFill/>
        </p:spPr>
        <p:txBody>
          <a:bodyPr wrap="square" rtlCol="0" anchor="ctr">
            <a:spAutoFit/>
          </a:bodyPr>
          <a:lstStyle/>
          <a:p>
            <a:r>
              <a:rPr lang="en-IN" sz="2000" dirty="0"/>
              <a:t>Work Status Update for the </a:t>
            </a:r>
            <a:r>
              <a:rPr lang="en-IN" sz="2000" b="1" dirty="0">
                <a:solidFill>
                  <a:schemeClr val="accent6">
                    <a:lumMod val="50000"/>
                  </a:schemeClr>
                </a:solidFill>
              </a:rPr>
              <a:t>Project Magician</a:t>
            </a:r>
            <a:endParaRPr lang="en-GB" sz="2000" b="1" dirty="0">
              <a:solidFill>
                <a:schemeClr val="accent6">
                  <a:lumMod val="50000"/>
                </a:schemeClr>
              </a:solidFill>
            </a:endParaRPr>
          </a:p>
        </p:txBody>
      </p:sp>
      <p:sp>
        <p:nvSpPr>
          <p:cNvPr id="10" name="TextBox 9">
            <a:extLst>
              <a:ext uri="{FF2B5EF4-FFF2-40B4-BE49-F238E27FC236}">
                <a16:creationId xmlns:a16="http://schemas.microsoft.com/office/drawing/2014/main" id="{C4728E1A-44C8-D2D9-73A2-EA556235626F}"/>
              </a:ext>
            </a:extLst>
          </p:cNvPr>
          <p:cNvSpPr txBox="1"/>
          <p:nvPr/>
        </p:nvSpPr>
        <p:spPr>
          <a:xfrm>
            <a:off x="678426" y="1592826"/>
            <a:ext cx="6125497" cy="3416320"/>
          </a:xfrm>
          <a:prstGeom prst="rect">
            <a:avLst/>
          </a:prstGeom>
          <a:noFill/>
        </p:spPr>
        <p:txBody>
          <a:bodyPr wrap="square" rtlCol="0">
            <a:spAutoFit/>
          </a:bodyPr>
          <a:lstStyle/>
          <a:p>
            <a:pPr>
              <a:lnSpc>
                <a:spcPct val="200000"/>
              </a:lnSpc>
            </a:pPr>
            <a:r>
              <a:rPr lang="en-IN" u="sng" dirty="0">
                <a:solidFill>
                  <a:schemeClr val="accent6">
                    <a:lumMod val="75000"/>
                  </a:schemeClr>
                </a:solidFill>
              </a:rPr>
              <a:t>Key Points:</a:t>
            </a:r>
            <a:endParaRPr lang="en-GB" dirty="0"/>
          </a:p>
          <a:p>
            <a:pPr marL="342900" indent="-342900">
              <a:lnSpc>
                <a:spcPct val="200000"/>
              </a:lnSpc>
              <a:buAutoNum type="arabicPeriod"/>
            </a:pPr>
            <a:r>
              <a:rPr lang="en-GB" dirty="0"/>
              <a:t>Assembling of the Tool</a:t>
            </a:r>
          </a:p>
          <a:p>
            <a:pPr marL="342900" indent="-342900">
              <a:lnSpc>
                <a:spcPct val="200000"/>
              </a:lnSpc>
              <a:buAutoNum type="arabicPeriod"/>
            </a:pPr>
            <a:r>
              <a:rPr lang="en-GB" dirty="0"/>
              <a:t>Integrating FT sensor and Real Sense module</a:t>
            </a:r>
          </a:p>
          <a:p>
            <a:pPr marL="342900" indent="-342900">
              <a:lnSpc>
                <a:spcPct val="200000"/>
              </a:lnSpc>
              <a:buAutoNum type="arabicPeriod"/>
            </a:pPr>
            <a:r>
              <a:rPr lang="en-GB" dirty="0"/>
              <a:t>First Manual Experimentation with the Tool </a:t>
            </a:r>
          </a:p>
          <a:p>
            <a:pPr marL="342900" indent="-342900">
              <a:lnSpc>
                <a:spcPct val="200000"/>
              </a:lnSpc>
              <a:buAutoNum type="arabicPeriod"/>
            </a:pPr>
            <a:r>
              <a:rPr lang="en-GB" dirty="0"/>
              <a:t>Current On-going work.</a:t>
            </a:r>
          </a:p>
          <a:p>
            <a:endParaRPr lang="en-GB" dirty="0"/>
          </a:p>
          <a:p>
            <a:pPr marL="342900" indent="-342900">
              <a:buAutoNum type="arabicPeriod"/>
            </a:pPr>
            <a:endParaRPr lang="en-IN" dirty="0"/>
          </a:p>
        </p:txBody>
      </p:sp>
      <p:pic>
        <p:nvPicPr>
          <p:cNvPr id="11" name="Picture 10">
            <a:extLst>
              <a:ext uri="{FF2B5EF4-FFF2-40B4-BE49-F238E27FC236}">
                <a16:creationId xmlns:a16="http://schemas.microsoft.com/office/drawing/2014/main" id="{C55F9EEB-4E8F-DFBE-345B-F1C3F75F9942}"/>
              </a:ext>
            </a:extLst>
          </p:cNvPr>
          <p:cNvPicPr>
            <a:picLocks noChangeAspect="1"/>
          </p:cNvPicPr>
          <p:nvPr/>
        </p:nvPicPr>
        <p:blipFill>
          <a:blip r:embed="rId4"/>
          <a:stretch>
            <a:fillRect/>
          </a:stretch>
        </p:blipFill>
        <p:spPr>
          <a:xfrm>
            <a:off x="7456119" y="1592826"/>
            <a:ext cx="4057455" cy="4057455"/>
          </a:xfrm>
          <a:prstGeom prst="rect">
            <a:avLst/>
          </a:prstGeom>
        </p:spPr>
      </p:pic>
    </p:spTree>
    <p:extLst>
      <p:ext uri="{BB962C8B-B14F-4D97-AF65-F5344CB8AC3E}">
        <p14:creationId xmlns:p14="http://schemas.microsoft.com/office/powerpoint/2010/main" val="3438411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C8284-E8B9-F3FF-5031-D62114F9879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FA2360-4031-A1C6-ABFA-A843DEE3E342}"/>
              </a:ext>
            </a:extLst>
          </p:cNvPr>
          <p:cNvSpPr>
            <a:spLocks noGrp="1"/>
          </p:cNvSpPr>
          <p:nvPr>
            <p:ph type="sldNum" sz="quarter" idx="12"/>
          </p:nvPr>
        </p:nvSpPr>
        <p:spPr/>
        <p:txBody>
          <a:bodyPr/>
          <a:lstStyle/>
          <a:p>
            <a:fld id="{05AE938B-E86B-459F-99D5-F33DEE6BC8B0}" type="slidenum">
              <a:rPr lang="en-GB" smtClean="0"/>
              <a:t>3</a:t>
            </a:fld>
            <a:endParaRPr lang="en-GB"/>
          </a:p>
        </p:txBody>
      </p:sp>
      <p:pic>
        <p:nvPicPr>
          <p:cNvPr id="3" name="Picture 4" descr="MAGICIAN | Adra Association">
            <a:extLst>
              <a:ext uri="{FF2B5EF4-FFF2-40B4-BE49-F238E27FC236}">
                <a16:creationId xmlns:a16="http://schemas.microsoft.com/office/drawing/2014/main" id="{6734379B-103D-3820-7E3B-B67373136FE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424" b="19091"/>
          <a:stretch/>
        </p:blipFill>
        <p:spPr bwMode="auto">
          <a:xfrm>
            <a:off x="10631306" y="609"/>
            <a:ext cx="1444988" cy="931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2">
            <a:extLst>
              <a:ext uri="{FF2B5EF4-FFF2-40B4-BE49-F238E27FC236}">
                <a16:creationId xmlns:a16="http://schemas.microsoft.com/office/drawing/2014/main" id="{ECFB5C6E-E2A2-BE09-6D50-807DDF3D99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706" y="92590"/>
            <a:ext cx="2379085" cy="58295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82751A96-1D08-7202-DB3E-EC6444F5B07D}"/>
              </a:ext>
            </a:extLst>
          </p:cNvPr>
          <p:cNvCxnSpPr>
            <a:cxnSpLocks/>
          </p:cNvCxnSpPr>
          <p:nvPr/>
        </p:nvCxnSpPr>
        <p:spPr>
          <a:xfrm>
            <a:off x="0" y="1070061"/>
            <a:ext cx="12192000" cy="0"/>
          </a:xfrm>
          <a:prstGeom prst="line">
            <a:avLst/>
          </a:prstGeom>
        </p:spPr>
        <p:style>
          <a:lnRef idx="3">
            <a:schemeClr val="accent3"/>
          </a:lnRef>
          <a:fillRef idx="0">
            <a:schemeClr val="accent3"/>
          </a:fillRef>
          <a:effectRef idx="2">
            <a:schemeClr val="accent3"/>
          </a:effectRef>
          <a:fontRef idx="minor">
            <a:schemeClr val="tx1"/>
          </a:fontRef>
        </p:style>
      </p:cxnSp>
      <p:sp>
        <p:nvSpPr>
          <p:cNvPr id="9" name="TextBox 8">
            <a:extLst>
              <a:ext uri="{FF2B5EF4-FFF2-40B4-BE49-F238E27FC236}">
                <a16:creationId xmlns:a16="http://schemas.microsoft.com/office/drawing/2014/main" id="{DE4A73CD-5AA7-A80C-A122-1B75CCAAB269}"/>
              </a:ext>
            </a:extLst>
          </p:cNvPr>
          <p:cNvSpPr txBox="1"/>
          <p:nvPr/>
        </p:nvSpPr>
        <p:spPr>
          <a:xfrm>
            <a:off x="3569109" y="299961"/>
            <a:ext cx="5712543" cy="400110"/>
          </a:xfrm>
          <a:prstGeom prst="rect">
            <a:avLst/>
          </a:prstGeom>
          <a:noFill/>
        </p:spPr>
        <p:txBody>
          <a:bodyPr wrap="square" rtlCol="0" anchor="ctr">
            <a:spAutoFit/>
          </a:bodyPr>
          <a:lstStyle/>
          <a:p>
            <a:r>
              <a:rPr lang="en-IN" sz="2000" dirty="0"/>
              <a:t>Work Status Update for the </a:t>
            </a:r>
            <a:r>
              <a:rPr lang="en-IN" sz="2000" b="1" dirty="0">
                <a:solidFill>
                  <a:schemeClr val="accent6">
                    <a:lumMod val="50000"/>
                  </a:schemeClr>
                </a:solidFill>
              </a:rPr>
              <a:t>Project Magician</a:t>
            </a:r>
            <a:endParaRPr lang="en-GB" sz="2000" b="1" dirty="0">
              <a:solidFill>
                <a:schemeClr val="accent6">
                  <a:lumMod val="50000"/>
                </a:schemeClr>
              </a:solidFill>
            </a:endParaRPr>
          </a:p>
        </p:txBody>
      </p:sp>
      <p:sp>
        <p:nvSpPr>
          <p:cNvPr id="10" name="TextBox 9">
            <a:extLst>
              <a:ext uri="{FF2B5EF4-FFF2-40B4-BE49-F238E27FC236}">
                <a16:creationId xmlns:a16="http://schemas.microsoft.com/office/drawing/2014/main" id="{0AB3BD1A-CB86-682A-0A63-A36F96E2FAAC}"/>
              </a:ext>
            </a:extLst>
          </p:cNvPr>
          <p:cNvSpPr txBox="1"/>
          <p:nvPr/>
        </p:nvSpPr>
        <p:spPr>
          <a:xfrm>
            <a:off x="678426" y="1592826"/>
            <a:ext cx="6125497" cy="2031325"/>
          </a:xfrm>
          <a:prstGeom prst="rect">
            <a:avLst/>
          </a:prstGeom>
          <a:noFill/>
        </p:spPr>
        <p:txBody>
          <a:bodyPr wrap="square" rtlCol="0">
            <a:spAutoFit/>
          </a:bodyPr>
          <a:lstStyle/>
          <a:p>
            <a:pPr>
              <a:lnSpc>
                <a:spcPct val="200000"/>
              </a:lnSpc>
            </a:pPr>
            <a:r>
              <a:rPr lang="en-GB" u="sng" dirty="0">
                <a:solidFill>
                  <a:schemeClr val="accent6">
                    <a:lumMod val="75000"/>
                  </a:schemeClr>
                </a:solidFill>
              </a:rPr>
              <a:t>Assembling of the Tool:</a:t>
            </a:r>
            <a:endParaRPr lang="en-GB" dirty="0"/>
          </a:p>
          <a:p>
            <a:endParaRPr lang="en-GB" dirty="0"/>
          </a:p>
          <a:p>
            <a:pPr marL="285750" indent="-285750">
              <a:buFont typeface="Arial" panose="020B0604020202020204" pitchFamily="34" charset="0"/>
              <a:buChar char="•"/>
            </a:pPr>
            <a:r>
              <a:rPr lang="en-IN" dirty="0"/>
              <a:t>Did the assembly of the tool with all the essential sensor components mounted rigidly and ready for the initial trails.</a:t>
            </a:r>
          </a:p>
          <a:p>
            <a:pPr marL="285750" indent="-285750">
              <a:buFont typeface="Arial" panose="020B0604020202020204" pitchFamily="34" charset="0"/>
              <a:buChar char="•"/>
            </a:pPr>
            <a:endParaRPr lang="en-IN" dirty="0"/>
          </a:p>
        </p:txBody>
      </p:sp>
      <p:pic>
        <p:nvPicPr>
          <p:cNvPr id="5" name="Picture 4">
            <a:extLst>
              <a:ext uri="{FF2B5EF4-FFF2-40B4-BE49-F238E27FC236}">
                <a16:creationId xmlns:a16="http://schemas.microsoft.com/office/drawing/2014/main" id="{9FB998BB-7D15-8043-5D16-C774A60A0473}"/>
              </a:ext>
            </a:extLst>
          </p:cNvPr>
          <p:cNvPicPr>
            <a:picLocks noChangeAspect="1"/>
          </p:cNvPicPr>
          <p:nvPr/>
        </p:nvPicPr>
        <p:blipFill>
          <a:blip r:embed="rId4"/>
          <a:srcRect l="37511"/>
          <a:stretch/>
        </p:blipFill>
        <p:spPr>
          <a:xfrm>
            <a:off x="8106703" y="860242"/>
            <a:ext cx="3889168" cy="3500874"/>
          </a:xfrm>
          <a:prstGeom prst="rect">
            <a:avLst/>
          </a:prstGeom>
        </p:spPr>
      </p:pic>
      <p:pic>
        <p:nvPicPr>
          <p:cNvPr id="11" name="Picture 10">
            <a:extLst>
              <a:ext uri="{FF2B5EF4-FFF2-40B4-BE49-F238E27FC236}">
                <a16:creationId xmlns:a16="http://schemas.microsoft.com/office/drawing/2014/main" id="{0636D644-EEE7-E59E-80F1-6845ED186BE6}"/>
              </a:ext>
            </a:extLst>
          </p:cNvPr>
          <p:cNvPicPr>
            <a:picLocks noChangeAspect="1"/>
          </p:cNvPicPr>
          <p:nvPr/>
        </p:nvPicPr>
        <p:blipFill>
          <a:blip r:embed="rId5"/>
          <a:stretch>
            <a:fillRect/>
          </a:stretch>
        </p:blipFill>
        <p:spPr>
          <a:xfrm>
            <a:off x="6712713" y="3470120"/>
            <a:ext cx="3057177" cy="3251355"/>
          </a:xfrm>
          <a:prstGeom prst="rect">
            <a:avLst/>
          </a:prstGeom>
        </p:spPr>
      </p:pic>
    </p:spTree>
    <p:extLst>
      <p:ext uri="{BB962C8B-B14F-4D97-AF65-F5344CB8AC3E}">
        <p14:creationId xmlns:p14="http://schemas.microsoft.com/office/powerpoint/2010/main" val="1160343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1642F0-D0BD-1F2E-7A8E-317602FE969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57CE60-6EE0-8B43-56E4-D155D8D18472}"/>
              </a:ext>
            </a:extLst>
          </p:cNvPr>
          <p:cNvSpPr>
            <a:spLocks noGrp="1"/>
          </p:cNvSpPr>
          <p:nvPr>
            <p:ph type="sldNum" sz="quarter" idx="12"/>
          </p:nvPr>
        </p:nvSpPr>
        <p:spPr/>
        <p:txBody>
          <a:bodyPr/>
          <a:lstStyle/>
          <a:p>
            <a:fld id="{05AE938B-E86B-459F-99D5-F33DEE6BC8B0}" type="slidenum">
              <a:rPr lang="en-GB" smtClean="0"/>
              <a:t>4</a:t>
            </a:fld>
            <a:endParaRPr lang="en-GB"/>
          </a:p>
        </p:txBody>
      </p:sp>
      <p:pic>
        <p:nvPicPr>
          <p:cNvPr id="3" name="Picture 4" descr="MAGICIAN | Adra Association">
            <a:extLst>
              <a:ext uri="{FF2B5EF4-FFF2-40B4-BE49-F238E27FC236}">
                <a16:creationId xmlns:a16="http://schemas.microsoft.com/office/drawing/2014/main" id="{2DCF493F-7C1C-4FB7-9B24-20883C73DD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424" b="19091"/>
          <a:stretch/>
        </p:blipFill>
        <p:spPr bwMode="auto">
          <a:xfrm>
            <a:off x="10631306" y="609"/>
            <a:ext cx="1444988" cy="931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2">
            <a:extLst>
              <a:ext uri="{FF2B5EF4-FFF2-40B4-BE49-F238E27FC236}">
                <a16:creationId xmlns:a16="http://schemas.microsoft.com/office/drawing/2014/main" id="{6DA3227A-9B55-DA89-C780-335EC8DA0D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706" y="92590"/>
            <a:ext cx="2379085" cy="58295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A467442C-F1AA-D71B-50DD-1628A42D48A3}"/>
              </a:ext>
            </a:extLst>
          </p:cNvPr>
          <p:cNvCxnSpPr>
            <a:cxnSpLocks/>
          </p:cNvCxnSpPr>
          <p:nvPr/>
        </p:nvCxnSpPr>
        <p:spPr>
          <a:xfrm>
            <a:off x="0" y="1070061"/>
            <a:ext cx="12192000" cy="0"/>
          </a:xfrm>
          <a:prstGeom prst="line">
            <a:avLst/>
          </a:prstGeom>
        </p:spPr>
        <p:style>
          <a:lnRef idx="3">
            <a:schemeClr val="accent3"/>
          </a:lnRef>
          <a:fillRef idx="0">
            <a:schemeClr val="accent3"/>
          </a:fillRef>
          <a:effectRef idx="2">
            <a:schemeClr val="accent3"/>
          </a:effectRef>
          <a:fontRef idx="minor">
            <a:schemeClr val="tx1"/>
          </a:fontRef>
        </p:style>
      </p:cxnSp>
      <p:sp>
        <p:nvSpPr>
          <p:cNvPr id="9" name="TextBox 8">
            <a:extLst>
              <a:ext uri="{FF2B5EF4-FFF2-40B4-BE49-F238E27FC236}">
                <a16:creationId xmlns:a16="http://schemas.microsoft.com/office/drawing/2014/main" id="{5ADB1403-9713-A16B-A919-0717D6F665F2}"/>
              </a:ext>
            </a:extLst>
          </p:cNvPr>
          <p:cNvSpPr txBox="1"/>
          <p:nvPr/>
        </p:nvSpPr>
        <p:spPr>
          <a:xfrm>
            <a:off x="3569109" y="299961"/>
            <a:ext cx="5712543" cy="400110"/>
          </a:xfrm>
          <a:prstGeom prst="rect">
            <a:avLst/>
          </a:prstGeom>
          <a:noFill/>
        </p:spPr>
        <p:txBody>
          <a:bodyPr wrap="square" rtlCol="0" anchor="ctr">
            <a:spAutoFit/>
          </a:bodyPr>
          <a:lstStyle/>
          <a:p>
            <a:r>
              <a:rPr lang="en-IN" sz="2000" dirty="0"/>
              <a:t>Work Status Update for the </a:t>
            </a:r>
            <a:r>
              <a:rPr lang="en-IN" sz="2000" b="1" dirty="0">
                <a:solidFill>
                  <a:schemeClr val="accent6">
                    <a:lumMod val="50000"/>
                  </a:schemeClr>
                </a:solidFill>
              </a:rPr>
              <a:t>Project Magician</a:t>
            </a:r>
            <a:endParaRPr lang="en-GB" sz="2000" b="1" dirty="0">
              <a:solidFill>
                <a:schemeClr val="accent6">
                  <a:lumMod val="50000"/>
                </a:schemeClr>
              </a:solidFill>
            </a:endParaRPr>
          </a:p>
        </p:txBody>
      </p:sp>
      <p:sp>
        <p:nvSpPr>
          <p:cNvPr id="10" name="TextBox 9">
            <a:extLst>
              <a:ext uri="{FF2B5EF4-FFF2-40B4-BE49-F238E27FC236}">
                <a16:creationId xmlns:a16="http://schemas.microsoft.com/office/drawing/2014/main" id="{163AE29F-7C80-5F24-9114-4EF8BBF9B518}"/>
              </a:ext>
            </a:extLst>
          </p:cNvPr>
          <p:cNvSpPr txBox="1"/>
          <p:nvPr/>
        </p:nvSpPr>
        <p:spPr>
          <a:xfrm>
            <a:off x="678426" y="1592826"/>
            <a:ext cx="8357419" cy="1477328"/>
          </a:xfrm>
          <a:prstGeom prst="rect">
            <a:avLst/>
          </a:prstGeom>
          <a:noFill/>
        </p:spPr>
        <p:txBody>
          <a:bodyPr wrap="square" rtlCol="0">
            <a:spAutoFit/>
          </a:bodyPr>
          <a:lstStyle/>
          <a:p>
            <a:pPr>
              <a:lnSpc>
                <a:spcPct val="200000"/>
              </a:lnSpc>
            </a:pPr>
            <a:r>
              <a:rPr lang="en-GB" u="sng" dirty="0">
                <a:solidFill>
                  <a:schemeClr val="accent6">
                    <a:lumMod val="75000"/>
                  </a:schemeClr>
                </a:solidFill>
              </a:rPr>
              <a:t>Integrating FT sensor and Real Sense module:</a:t>
            </a:r>
          </a:p>
          <a:p>
            <a:endParaRPr lang="en-GB" dirty="0"/>
          </a:p>
          <a:p>
            <a:pPr marL="285750" indent="-285750">
              <a:buFont typeface="Arial" panose="020B0604020202020204" pitchFamily="34" charset="0"/>
              <a:buChar char="•"/>
            </a:pPr>
            <a:r>
              <a:rPr lang="en-IN" dirty="0"/>
              <a:t>Got some initial readings from the FT sensor as well as the Real Sense module ( Code : Davide).</a:t>
            </a:r>
          </a:p>
        </p:txBody>
      </p:sp>
      <p:pic>
        <p:nvPicPr>
          <p:cNvPr id="5" name="Picture 2" descr="ATI Industrial Automation: F/T Sensor Mini45 IP65/IP68">
            <a:extLst>
              <a:ext uri="{FF2B5EF4-FFF2-40B4-BE49-F238E27FC236}">
                <a16:creationId xmlns:a16="http://schemas.microsoft.com/office/drawing/2014/main" id="{49BE3967-52DD-7837-6917-2786AAE20D7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8016" b="94127" l="8175" r="93016">
                        <a14:foregroundMark x1="46270" y1="9444" x2="87143" y2="27460"/>
                        <a14:foregroundMark x1="87143" y1="27460" x2="82857" y2="28651"/>
                        <a14:foregroundMark x1="63651" y1="19921" x2="65079" y2="26825"/>
                        <a14:foregroundMark x1="65079" y1="26825" x2="69206" y2="33968"/>
                        <a14:foregroundMark x1="69206" y1="33968" x2="71429" y2="42937"/>
                        <a14:foregroundMark x1="71429" y1="42937" x2="76746" y2="50476"/>
                        <a14:foregroundMark x1="76746" y1="50476" x2="76190" y2="57857"/>
                        <a14:foregroundMark x1="76190" y1="57857" x2="70079" y2="66190"/>
                        <a14:foregroundMark x1="70079" y1="66190" x2="69603" y2="76032"/>
                        <a14:foregroundMark x1="69603" y1="76032" x2="78730" y2="77143"/>
                        <a14:foregroundMark x1="78730" y1="77143" x2="85476" y2="81349"/>
                        <a14:foregroundMark x1="85476" y1="81349" x2="86628" y2="86646"/>
                        <a14:foregroundMark x1="87634" y1="86199" x2="87540" y2="85000"/>
                        <a14:foregroundMark x1="87540" y1="85000" x2="83492" y2="78413"/>
                        <a14:foregroundMark x1="83492" y1="78413" x2="76667" y2="74921"/>
                        <a14:foregroundMark x1="76667" y1="74921" x2="68175" y2="75794"/>
                        <a14:foregroundMark x1="68175" y1="75794" x2="48333" y2="84444"/>
                        <a14:foregroundMark x1="48333" y1="84444" x2="39206" y2="82143"/>
                        <a14:foregroundMark x1="39206" y1="82143" x2="16587" y2="65556"/>
                        <a14:foregroundMark x1="16587" y1="65556" x2="13810" y2="50159"/>
                        <a14:foregroundMark x1="13810" y1="50159" x2="17460" y2="25952"/>
                        <a14:foregroundMark x1="17460" y1="25952" x2="24048" y2="23413"/>
                        <a14:foregroundMark x1="24048" y1="23413" x2="27857" y2="17381"/>
                        <a14:foregroundMark x1="27857" y1="17381" x2="34841" y2="16349"/>
                        <a14:foregroundMark x1="34841" y1="16349" x2="40952" y2="11190"/>
                        <a14:foregroundMark x1="40952" y1="11190" x2="28810" y2="13016"/>
                        <a14:foregroundMark x1="28810" y1="13016" x2="22937" y2="15952"/>
                        <a14:foregroundMark x1="84444" y1="59603" x2="75714" y2="77222"/>
                        <a14:foregroundMark x1="75714" y1="77222" x2="70794" y2="81825"/>
                        <a14:foregroundMark x1="58492" y1="8016" x2="71270" y2="19762"/>
                        <a14:foregroundMark x1="71270" y1="19762" x2="82222" y2="37937"/>
                        <a14:foregroundMark x1="82222" y1="37937" x2="83413" y2="50000"/>
                        <a14:foregroundMark x1="89127" y1="37857" x2="93016" y2="44444"/>
                        <a14:foregroundMark x1="15714" y1="22619" x2="10794" y2="29127"/>
                        <a14:foregroundMark x1="10794" y1="29127" x2="8175" y2="48730"/>
                        <a14:foregroundMark x1="8175" y1="48730" x2="10159" y2="56190"/>
                        <a14:foregroundMark x1="10159" y1="56190" x2="12222" y2="36032"/>
                        <a14:foregroundMark x1="12222" y1="36032" x2="13571" y2="34127"/>
                        <a14:backgroundMark x1="83730" y1="92460" x2="91587" y2="92063"/>
                        <a14:backgroundMark x1="89127" y1="87302" x2="84841" y2="89206"/>
                        <a14:backgroundMark x1="85397" y1="91032" x2="89603" y2="94762"/>
                        <a14:backgroundMark x1="88016" y1="90317" x2="84444" y2="93016"/>
                        <a14:backgroundMark x1="85556" y1="89444" x2="88413" y2="89921"/>
                      </a14:backgroundRemoval>
                    </a14:imgEffect>
                  </a14:imgLayer>
                </a14:imgProps>
              </a:ext>
              <a:ext uri="{28A0092B-C50C-407E-A947-70E740481C1C}">
                <a14:useLocalDpi xmlns:a14="http://schemas.microsoft.com/office/drawing/2010/main" val="0"/>
              </a:ext>
            </a:extLst>
          </a:blip>
          <a:srcRect/>
          <a:stretch>
            <a:fillRect/>
          </a:stretch>
        </p:blipFill>
        <p:spPr bwMode="auto">
          <a:xfrm>
            <a:off x="1117236" y="3142676"/>
            <a:ext cx="1844339" cy="184433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obust Visual-Inertial Tracking with Tracking Camera T265">
            <a:extLst>
              <a:ext uri="{FF2B5EF4-FFF2-40B4-BE49-F238E27FC236}">
                <a16:creationId xmlns:a16="http://schemas.microsoft.com/office/drawing/2014/main" id="{E1128FC4-6518-9BFD-F99C-D5F0D4D9BD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0655" y="4761611"/>
            <a:ext cx="28575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2" name="Right Brace 11">
            <a:extLst>
              <a:ext uri="{FF2B5EF4-FFF2-40B4-BE49-F238E27FC236}">
                <a16:creationId xmlns:a16="http://schemas.microsoft.com/office/drawing/2014/main" id="{210E6123-50F7-BA9A-C002-EC401A758205}"/>
              </a:ext>
            </a:extLst>
          </p:cNvPr>
          <p:cNvSpPr/>
          <p:nvPr/>
        </p:nvSpPr>
        <p:spPr>
          <a:xfrm>
            <a:off x="3569109" y="3236976"/>
            <a:ext cx="326235" cy="2871216"/>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GB"/>
          </a:p>
        </p:txBody>
      </p:sp>
      <p:pic>
        <p:nvPicPr>
          <p:cNvPr id="7" name="Picture 6">
            <a:extLst>
              <a:ext uri="{FF2B5EF4-FFF2-40B4-BE49-F238E27FC236}">
                <a16:creationId xmlns:a16="http://schemas.microsoft.com/office/drawing/2014/main" id="{53EAC8F3-B27F-D8AA-09AF-DF63690CB309}"/>
              </a:ext>
            </a:extLst>
          </p:cNvPr>
          <p:cNvPicPr>
            <a:picLocks noChangeAspect="1"/>
          </p:cNvPicPr>
          <p:nvPr/>
        </p:nvPicPr>
        <p:blipFill>
          <a:blip r:embed="rId7"/>
          <a:stretch>
            <a:fillRect/>
          </a:stretch>
        </p:blipFill>
        <p:spPr>
          <a:xfrm>
            <a:off x="3834580" y="2745064"/>
            <a:ext cx="8116311" cy="3812975"/>
          </a:xfrm>
          <a:prstGeom prst="rect">
            <a:avLst/>
          </a:prstGeom>
        </p:spPr>
      </p:pic>
    </p:spTree>
    <p:extLst>
      <p:ext uri="{BB962C8B-B14F-4D97-AF65-F5344CB8AC3E}">
        <p14:creationId xmlns:p14="http://schemas.microsoft.com/office/powerpoint/2010/main" val="1375588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31544-7A5C-A23E-8465-CBE34C97E70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350DCA-215E-7D5A-DE1D-07512E2D10CA}"/>
              </a:ext>
            </a:extLst>
          </p:cNvPr>
          <p:cNvSpPr>
            <a:spLocks noGrp="1"/>
          </p:cNvSpPr>
          <p:nvPr>
            <p:ph type="sldNum" sz="quarter" idx="12"/>
          </p:nvPr>
        </p:nvSpPr>
        <p:spPr/>
        <p:txBody>
          <a:bodyPr/>
          <a:lstStyle/>
          <a:p>
            <a:fld id="{05AE938B-E86B-459F-99D5-F33DEE6BC8B0}" type="slidenum">
              <a:rPr lang="en-GB" smtClean="0"/>
              <a:t>5</a:t>
            </a:fld>
            <a:endParaRPr lang="en-GB"/>
          </a:p>
        </p:txBody>
      </p:sp>
      <p:pic>
        <p:nvPicPr>
          <p:cNvPr id="3" name="Picture 4" descr="MAGICIAN | Adra Association">
            <a:extLst>
              <a:ext uri="{FF2B5EF4-FFF2-40B4-BE49-F238E27FC236}">
                <a16:creationId xmlns:a16="http://schemas.microsoft.com/office/drawing/2014/main" id="{16472444-A1D2-5E66-4113-EAE518C8CE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424" b="19091"/>
          <a:stretch/>
        </p:blipFill>
        <p:spPr bwMode="auto">
          <a:xfrm>
            <a:off x="10631306" y="609"/>
            <a:ext cx="1444988" cy="931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2">
            <a:extLst>
              <a:ext uri="{FF2B5EF4-FFF2-40B4-BE49-F238E27FC236}">
                <a16:creationId xmlns:a16="http://schemas.microsoft.com/office/drawing/2014/main" id="{C0099763-BB6A-2AF2-D262-9F9F7A5EED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706" y="92590"/>
            <a:ext cx="2379085" cy="58295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A51B9A72-21E8-289B-3BF3-3ABE4C36E7CC}"/>
              </a:ext>
            </a:extLst>
          </p:cNvPr>
          <p:cNvCxnSpPr>
            <a:cxnSpLocks/>
          </p:cNvCxnSpPr>
          <p:nvPr/>
        </p:nvCxnSpPr>
        <p:spPr>
          <a:xfrm>
            <a:off x="0" y="1070061"/>
            <a:ext cx="12192000" cy="0"/>
          </a:xfrm>
          <a:prstGeom prst="line">
            <a:avLst/>
          </a:prstGeom>
        </p:spPr>
        <p:style>
          <a:lnRef idx="3">
            <a:schemeClr val="accent3"/>
          </a:lnRef>
          <a:fillRef idx="0">
            <a:schemeClr val="accent3"/>
          </a:fillRef>
          <a:effectRef idx="2">
            <a:schemeClr val="accent3"/>
          </a:effectRef>
          <a:fontRef idx="minor">
            <a:schemeClr val="tx1"/>
          </a:fontRef>
        </p:style>
      </p:cxnSp>
      <p:sp>
        <p:nvSpPr>
          <p:cNvPr id="9" name="TextBox 8">
            <a:extLst>
              <a:ext uri="{FF2B5EF4-FFF2-40B4-BE49-F238E27FC236}">
                <a16:creationId xmlns:a16="http://schemas.microsoft.com/office/drawing/2014/main" id="{80AC9597-78EA-2E7A-6CE8-9089234169C8}"/>
              </a:ext>
            </a:extLst>
          </p:cNvPr>
          <p:cNvSpPr txBox="1"/>
          <p:nvPr/>
        </p:nvSpPr>
        <p:spPr>
          <a:xfrm>
            <a:off x="3569109" y="299961"/>
            <a:ext cx="5712543" cy="400110"/>
          </a:xfrm>
          <a:prstGeom prst="rect">
            <a:avLst/>
          </a:prstGeom>
          <a:noFill/>
        </p:spPr>
        <p:txBody>
          <a:bodyPr wrap="square" rtlCol="0" anchor="ctr">
            <a:spAutoFit/>
          </a:bodyPr>
          <a:lstStyle/>
          <a:p>
            <a:r>
              <a:rPr lang="en-IN" sz="2000" dirty="0"/>
              <a:t>Work Status Update for the </a:t>
            </a:r>
            <a:r>
              <a:rPr lang="en-IN" sz="2000" b="1" dirty="0">
                <a:solidFill>
                  <a:schemeClr val="accent6">
                    <a:lumMod val="50000"/>
                  </a:schemeClr>
                </a:solidFill>
              </a:rPr>
              <a:t>Project Magician</a:t>
            </a:r>
            <a:endParaRPr lang="en-GB" sz="2000" b="1" dirty="0">
              <a:solidFill>
                <a:schemeClr val="accent6">
                  <a:lumMod val="50000"/>
                </a:schemeClr>
              </a:solidFill>
            </a:endParaRPr>
          </a:p>
        </p:txBody>
      </p:sp>
      <p:sp>
        <p:nvSpPr>
          <p:cNvPr id="10" name="TextBox 9">
            <a:extLst>
              <a:ext uri="{FF2B5EF4-FFF2-40B4-BE49-F238E27FC236}">
                <a16:creationId xmlns:a16="http://schemas.microsoft.com/office/drawing/2014/main" id="{5BC6CEE7-4764-CBBE-B281-FFF0BABDD317}"/>
              </a:ext>
            </a:extLst>
          </p:cNvPr>
          <p:cNvSpPr txBox="1"/>
          <p:nvPr/>
        </p:nvSpPr>
        <p:spPr>
          <a:xfrm>
            <a:off x="437219" y="1912054"/>
            <a:ext cx="6125497" cy="2862322"/>
          </a:xfrm>
          <a:prstGeom prst="rect">
            <a:avLst/>
          </a:prstGeom>
          <a:noFill/>
        </p:spPr>
        <p:txBody>
          <a:bodyPr wrap="square" rtlCol="0">
            <a:spAutoFit/>
          </a:bodyPr>
          <a:lstStyle/>
          <a:p>
            <a:pPr>
              <a:lnSpc>
                <a:spcPct val="200000"/>
              </a:lnSpc>
            </a:pPr>
            <a:r>
              <a:rPr lang="en-GB" u="sng" dirty="0">
                <a:solidFill>
                  <a:schemeClr val="accent6">
                    <a:lumMod val="75000"/>
                  </a:schemeClr>
                </a:solidFill>
              </a:rPr>
              <a:t>First Manual Experimentation with the Tool :</a:t>
            </a:r>
          </a:p>
          <a:p>
            <a:pPr marL="285750" indent="-285750">
              <a:buFont typeface="Arial" panose="020B0604020202020204" pitchFamily="34" charset="0"/>
              <a:buChar char="•"/>
            </a:pPr>
            <a:r>
              <a:rPr lang="en-IN" dirty="0"/>
              <a:t>Collected the data from both the sensors  mainly FT sensor to analyse the forces that were generated while performing sanding/polishing operations.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 Performed both the Static and dynamic motion test with different seed settings and varying pressure applied on the tool while preforming the operation. ( time for each trial : 15sec).</a:t>
            </a:r>
          </a:p>
        </p:txBody>
      </p:sp>
      <p:pic>
        <p:nvPicPr>
          <p:cNvPr id="16" name="Picture 15">
            <a:extLst>
              <a:ext uri="{FF2B5EF4-FFF2-40B4-BE49-F238E27FC236}">
                <a16:creationId xmlns:a16="http://schemas.microsoft.com/office/drawing/2014/main" id="{FF696E01-964B-2164-43EF-21D93A98C593}"/>
              </a:ext>
            </a:extLst>
          </p:cNvPr>
          <p:cNvPicPr>
            <a:picLocks noChangeAspect="1"/>
          </p:cNvPicPr>
          <p:nvPr/>
        </p:nvPicPr>
        <p:blipFill>
          <a:blip r:embed="rId4"/>
          <a:srcRect l="22920" t="3597" r="720" b="7161"/>
          <a:stretch/>
        </p:blipFill>
        <p:spPr>
          <a:xfrm>
            <a:off x="6614786" y="2121407"/>
            <a:ext cx="3562605" cy="2342027"/>
          </a:xfrm>
          <a:prstGeom prst="rect">
            <a:avLst/>
          </a:prstGeom>
        </p:spPr>
      </p:pic>
      <p:pic>
        <p:nvPicPr>
          <p:cNvPr id="17" name="Picture 16">
            <a:extLst>
              <a:ext uri="{FF2B5EF4-FFF2-40B4-BE49-F238E27FC236}">
                <a16:creationId xmlns:a16="http://schemas.microsoft.com/office/drawing/2014/main" id="{561438B7-8BE4-7304-55FA-D002C572DA6A}"/>
              </a:ext>
            </a:extLst>
          </p:cNvPr>
          <p:cNvPicPr>
            <a:picLocks noChangeAspect="1"/>
          </p:cNvPicPr>
          <p:nvPr/>
        </p:nvPicPr>
        <p:blipFill>
          <a:blip r:embed="rId5"/>
          <a:stretch>
            <a:fillRect/>
          </a:stretch>
        </p:blipFill>
        <p:spPr>
          <a:xfrm>
            <a:off x="10281530" y="1070061"/>
            <a:ext cx="1910470" cy="3393374"/>
          </a:xfrm>
          <a:prstGeom prst="rect">
            <a:avLst/>
          </a:prstGeom>
        </p:spPr>
      </p:pic>
    </p:spTree>
    <p:extLst>
      <p:ext uri="{BB962C8B-B14F-4D97-AF65-F5344CB8AC3E}">
        <p14:creationId xmlns:p14="http://schemas.microsoft.com/office/powerpoint/2010/main" val="4219021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B24BD-0369-4285-BDEE-24AB644C2BD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1C78F9-4C28-C406-329D-5B94C3CD23C1}"/>
              </a:ext>
            </a:extLst>
          </p:cNvPr>
          <p:cNvSpPr>
            <a:spLocks noGrp="1"/>
          </p:cNvSpPr>
          <p:nvPr>
            <p:ph type="sldNum" sz="quarter" idx="12"/>
          </p:nvPr>
        </p:nvSpPr>
        <p:spPr/>
        <p:txBody>
          <a:bodyPr/>
          <a:lstStyle/>
          <a:p>
            <a:fld id="{05AE938B-E86B-459F-99D5-F33DEE6BC8B0}" type="slidenum">
              <a:rPr lang="en-GB" smtClean="0"/>
              <a:t>6</a:t>
            </a:fld>
            <a:endParaRPr lang="en-GB"/>
          </a:p>
        </p:txBody>
      </p:sp>
      <p:pic>
        <p:nvPicPr>
          <p:cNvPr id="3" name="Picture 4" descr="MAGICIAN | Adra Association">
            <a:extLst>
              <a:ext uri="{FF2B5EF4-FFF2-40B4-BE49-F238E27FC236}">
                <a16:creationId xmlns:a16="http://schemas.microsoft.com/office/drawing/2014/main" id="{0D910DC3-8355-F564-A626-A49EC97D4F4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424" b="19091"/>
          <a:stretch/>
        </p:blipFill>
        <p:spPr bwMode="auto">
          <a:xfrm>
            <a:off x="10631306" y="609"/>
            <a:ext cx="1444988" cy="931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2">
            <a:extLst>
              <a:ext uri="{FF2B5EF4-FFF2-40B4-BE49-F238E27FC236}">
                <a16:creationId xmlns:a16="http://schemas.microsoft.com/office/drawing/2014/main" id="{D9D378E8-E3C2-0DEC-490B-AD2EB85606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706" y="92590"/>
            <a:ext cx="2379085" cy="58295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8F13F631-5540-C786-5720-619074A6EE2A}"/>
              </a:ext>
            </a:extLst>
          </p:cNvPr>
          <p:cNvCxnSpPr>
            <a:cxnSpLocks/>
          </p:cNvCxnSpPr>
          <p:nvPr/>
        </p:nvCxnSpPr>
        <p:spPr>
          <a:xfrm>
            <a:off x="0" y="1070061"/>
            <a:ext cx="12192000" cy="0"/>
          </a:xfrm>
          <a:prstGeom prst="line">
            <a:avLst/>
          </a:prstGeom>
        </p:spPr>
        <p:style>
          <a:lnRef idx="3">
            <a:schemeClr val="accent3"/>
          </a:lnRef>
          <a:fillRef idx="0">
            <a:schemeClr val="accent3"/>
          </a:fillRef>
          <a:effectRef idx="2">
            <a:schemeClr val="accent3"/>
          </a:effectRef>
          <a:fontRef idx="minor">
            <a:schemeClr val="tx1"/>
          </a:fontRef>
        </p:style>
      </p:cxnSp>
      <p:sp>
        <p:nvSpPr>
          <p:cNvPr id="9" name="TextBox 8">
            <a:extLst>
              <a:ext uri="{FF2B5EF4-FFF2-40B4-BE49-F238E27FC236}">
                <a16:creationId xmlns:a16="http://schemas.microsoft.com/office/drawing/2014/main" id="{61B6B47D-7A7C-0031-4895-74E2AA925771}"/>
              </a:ext>
            </a:extLst>
          </p:cNvPr>
          <p:cNvSpPr txBox="1"/>
          <p:nvPr/>
        </p:nvSpPr>
        <p:spPr>
          <a:xfrm>
            <a:off x="3569109" y="299961"/>
            <a:ext cx="5712543" cy="400110"/>
          </a:xfrm>
          <a:prstGeom prst="rect">
            <a:avLst/>
          </a:prstGeom>
          <a:noFill/>
        </p:spPr>
        <p:txBody>
          <a:bodyPr wrap="square" rtlCol="0" anchor="ctr">
            <a:spAutoFit/>
          </a:bodyPr>
          <a:lstStyle/>
          <a:p>
            <a:r>
              <a:rPr lang="en-IN" sz="2000" dirty="0"/>
              <a:t>Work Status Update for the </a:t>
            </a:r>
            <a:r>
              <a:rPr lang="en-IN" sz="2000" b="1" dirty="0">
                <a:solidFill>
                  <a:schemeClr val="accent6">
                    <a:lumMod val="50000"/>
                  </a:schemeClr>
                </a:solidFill>
              </a:rPr>
              <a:t>Project Magician</a:t>
            </a:r>
            <a:endParaRPr lang="en-GB" sz="2000" b="1" dirty="0">
              <a:solidFill>
                <a:schemeClr val="accent6">
                  <a:lumMod val="50000"/>
                </a:schemeClr>
              </a:solidFill>
            </a:endParaRPr>
          </a:p>
        </p:txBody>
      </p:sp>
      <p:sp>
        <p:nvSpPr>
          <p:cNvPr id="10" name="TextBox 9">
            <a:extLst>
              <a:ext uri="{FF2B5EF4-FFF2-40B4-BE49-F238E27FC236}">
                <a16:creationId xmlns:a16="http://schemas.microsoft.com/office/drawing/2014/main" id="{3EDF95F4-9F7D-51D1-2759-1353D4C6F92B}"/>
              </a:ext>
            </a:extLst>
          </p:cNvPr>
          <p:cNvSpPr txBox="1"/>
          <p:nvPr/>
        </p:nvSpPr>
        <p:spPr>
          <a:xfrm>
            <a:off x="678426" y="1592826"/>
            <a:ext cx="6125497" cy="2369880"/>
          </a:xfrm>
          <a:prstGeom prst="rect">
            <a:avLst/>
          </a:prstGeom>
          <a:noFill/>
        </p:spPr>
        <p:txBody>
          <a:bodyPr wrap="square" rtlCol="0">
            <a:spAutoFit/>
          </a:bodyPr>
          <a:lstStyle/>
          <a:p>
            <a:pPr>
              <a:lnSpc>
                <a:spcPct val="200000"/>
              </a:lnSpc>
            </a:pPr>
            <a:r>
              <a:rPr lang="en-GB" u="sng" dirty="0">
                <a:solidFill>
                  <a:schemeClr val="accent6">
                    <a:lumMod val="75000"/>
                  </a:schemeClr>
                </a:solidFill>
              </a:rPr>
              <a:t>Current On-going work: </a:t>
            </a:r>
            <a:endParaRPr lang="en-GB" u="sng" dirty="0"/>
          </a:p>
          <a:p>
            <a:pPr marL="285750" indent="-285750">
              <a:buFont typeface="Arial" panose="020B0604020202020204" pitchFamily="34" charset="0"/>
              <a:buChar char="•"/>
            </a:pPr>
            <a:r>
              <a:rPr lang="en-GB" sz="1400" dirty="0"/>
              <a:t>Now I will be going to analyse the frequencies from the reading that were obtained through these tests and find whether there could be any Vibrations that could affect the robot during its final task. ( if possible, calculate the stiffness and damping  from the forces obtained) </a:t>
            </a:r>
          </a:p>
          <a:p>
            <a:endParaRPr lang="en-GB" sz="1400" dirty="0"/>
          </a:p>
          <a:p>
            <a:pPr marL="285750" indent="-285750">
              <a:buFont typeface="Arial" panose="020B0604020202020204" pitchFamily="34" charset="0"/>
              <a:buChar char="•"/>
            </a:pPr>
            <a:r>
              <a:rPr lang="en-GB" sz="1400" dirty="0"/>
              <a:t>Also, I like to do a test for the tool from a free hanging state without any external disturbances and factor to effect so that I we could be able to obtain its natural frequency for variable speeds. ( as specified in Shi et al.) </a:t>
            </a:r>
          </a:p>
        </p:txBody>
      </p:sp>
      <p:sp>
        <p:nvSpPr>
          <p:cNvPr id="8" name="TextBox 7">
            <a:extLst>
              <a:ext uri="{FF2B5EF4-FFF2-40B4-BE49-F238E27FC236}">
                <a16:creationId xmlns:a16="http://schemas.microsoft.com/office/drawing/2014/main" id="{032AD278-AE74-2E90-4747-746EADFB58A5}"/>
              </a:ext>
            </a:extLst>
          </p:cNvPr>
          <p:cNvSpPr txBox="1"/>
          <p:nvPr/>
        </p:nvSpPr>
        <p:spPr>
          <a:xfrm>
            <a:off x="841248" y="6017796"/>
            <a:ext cx="6108192" cy="830997"/>
          </a:xfrm>
          <a:prstGeom prst="rect">
            <a:avLst/>
          </a:prstGeom>
          <a:noFill/>
        </p:spPr>
        <p:txBody>
          <a:bodyPr wrap="square">
            <a:spAutoFit/>
          </a:bodyPr>
          <a:lstStyle/>
          <a:p>
            <a:pPr marL="171450" indent="-171450">
              <a:buFont typeface="Arial" panose="020B0604020202020204" pitchFamily="34" charset="0"/>
              <a:buChar char="•"/>
            </a:pPr>
            <a:r>
              <a:rPr lang="en-GB" sz="800" b="0" i="0" dirty="0">
                <a:solidFill>
                  <a:srgbClr val="222222"/>
                </a:solidFill>
                <a:effectLst/>
                <a:latin typeface="Merriweather Sans" panose="020F0502020204030204" pitchFamily="2" charset="0"/>
              </a:rPr>
              <a:t>Shi, L., Sun, B. </a:t>
            </a:r>
            <a:r>
              <a:rPr lang="en-GB" sz="800" b="0" i="0" dirty="0" err="1">
                <a:solidFill>
                  <a:srgbClr val="222222"/>
                </a:solidFill>
                <a:effectLst/>
                <a:latin typeface="Merriweather Sans" panose="020F0502020204030204" pitchFamily="2" charset="0"/>
              </a:rPr>
              <a:t>Modeling</a:t>
            </a:r>
            <a:r>
              <a:rPr lang="en-GB" sz="800" b="0" i="0" dirty="0">
                <a:solidFill>
                  <a:srgbClr val="222222"/>
                </a:solidFill>
                <a:effectLst/>
                <a:latin typeface="Merriweather Sans" panose="020F0502020204030204" pitchFamily="2" charset="0"/>
              </a:rPr>
              <a:t> and optimization of vibration response characteristics of the orbital sander based on surrogate model. </a:t>
            </a:r>
            <a:r>
              <a:rPr lang="en-GB" sz="800" b="0" i="1" dirty="0">
                <a:solidFill>
                  <a:srgbClr val="222222"/>
                </a:solidFill>
                <a:effectLst/>
                <a:latin typeface="Merriweather Sans" panose="020F0502020204030204" pitchFamily="2" charset="0"/>
              </a:rPr>
              <a:t>Struct Multidisc </a:t>
            </a:r>
            <a:r>
              <a:rPr lang="en-GB" sz="800" b="0" i="1" dirty="0" err="1">
                <a:solidFill>
                  <a:srgbClr val="222222"/>
                </a:solidFill>
                <a:effectLst/>
                <a:latin typeface="Merriweather Sans" panose="020F0502020204030204" pitchFamily="2" charset="0"/>
              </a:rPr>
              <a:t>Optim</a:t>
            </a:r>
            <a:r>
              <a:rPr lang="en-GB" sz="800" b="0" i="0" dirty="0">
                <a:solidFill>
                  <a:srgbClr val="222222"/>
                </a:solidFill>
                <a:effectLst/>
                <a:latin typeface="Merriweather Sans" panose="020F0502020204030204" pitchFamily="2" charset="0"/>
              </a:rPr>
              <a:t> </a:t>
            </a:r>
            <a:r>
              <a:rPr lang="en-GB" sz="800" b="1" i="0" dirty="0">
                <a:solidFill>
                  <a:srgbClr val="222222"/>
                </a:solidFill>
                <a:effectLst/>
                <a:latin typeface="Merriweather Sans" panose="020F0502020204030204" pitchFamily="2" charset="0"/>
              </a:rPr>
              <a:t>57</a:t>
            </a:r>
            <a:r>
              <a:rPr lang="en-GB" sz="800" b="0" i="0" dirty="0">
                <a:solidFill>
                  <a:srgbClr val="222222"/>
                </a:solidFill>
                <a:effectLst/>
                <a:latin typeface="Merriweather Sans" panose="020F0502020204030204" pitchFamily="2" charset="0"/>
              </a:rPr>
              <a:t>, 2259–2271 (2018). </a:t>
            </a:r>
            <a:r>
              <a:rPr lang="en-GB" sz="800" b="0" i="0" dirty="0">
                <a:solidFill>
                  <a:srgbClr val="222222"/>
                </a:solidFill>
                <a:effectLst/>
                <a:latin typeface="Merriweather Sans" panose="020F0502020204030204" pitchFamily="2" charset="0"/>
                <a:hlinkClick r:id="rId4"/>
              </a:rPr>
              <a:t>https://doi.org/10.1007/s00158-017-1856-4</a:t>
            </a:r>
            <a:endParaRPr lang="en-GB" sz="800" b="0" i="0" dirty="0">
              <a:solidFill>
                <a:srgbClr val="222222"/>
              </a:solidFill>
              <a:effectLst/>
              <a:latin typeface="Merriweather Sans" panose="020F0502020204030204" pitchFamily="2" charset="0"/>
            </a:endParaRPr>
          </a:p>
          <a:p>
            <a:endParaRPr lang="en-GB" sz="800" b="0" i="0" dirty="0">
              <a:solidFill>
                <a:srgbClr val="222222"/>
              </a:solidFill>
              <a:effectLst/>
              <a:latin typeface="Merriweather Sans" panose="020F0502020204030204" pitchFamily="2" charset="0"/>
            </a:endParaRPr>
          </a:p>
          <a:p>
            <a:pPr marL="171450" indent="-171450">
              <a:buFont typeface="Arial" panose="020B0604020202020204" pitchFamily="34" charset="0"/>
              <a:buChar char="•"/>
            </a:pPr>
            <a:r>
              <a:rPr lang="en-GB" sz="800" b="0" i="0" dirty="0">
                <a:solidFill>
                  <a:srgbClr val="222222"/>
                </a:solidFill>
                <a:effectLst/>
                <a:latin typeface="Merriweather Sans" panose="020F0502020204030204" pitchFamily="2" charset="0"/>
              </a:rPr>
              <a:t>L. Shi and B. Sun, “Mathematical </a:t>
            </a:r>
            <a:r>
              <a:rPr lang="en-GB" sz="800" b="0" i="0" dirty="0" err="1">
                <a:solidFill>
                  <a:srgbClr val="222222"/>
                </a:solidFill>
                <a:effectLst/>
                <a:latin typeface="Merriweather Sans" panose="020F0502020204030204" pitchFamily="2" charset="0"/>
              </a:rPr>
              <a:t>modeling</a:t>
            </a:r>
            <a:r>
              <a:rPr lang="en-GB" sz="800" b="0" i="0" dirty="0">
                <a:solidFill>
                  <a:srgbClr val="222222"/>
                </a:solidFill>
                <a:effectLst/>
                <a:latin typeface="Merriweather Sans" panose="020F0502020204030204" pitchFamily="2" charset="0"/>
              </a:rPr>
              <a:t> and vibration simulation of an orbital sander,” </a:t>
            </a:r>
            <a:r>
              <a:rPr lang="en-GB" sz="800" b="0" i="0" dirty="0" err="1">
                <a:solidFill>
                  <a:srgbClr val="222222"/>
                </a:solidFill>
                <a:effectLst/>
                <a:latin typeface="Merriweather Sans" panose="020F0502020204030204" pitchFamily="2" charset="0"/>
              </a:rPr>
              <a:t>Vibroengineering</a:t>
            </a:r>
            <a:r>
              <a:rPr lang="en-GB" sz="800" b="0" i="0" dirty="0">
                <a:solidFill>
                  <a:srgbClr val="222222"/>
                </a:solidFill>
                <a:effectLst/>
                <a:latin typeface="Merriweather Sans" panose="020F0502020204030204" pitchFamily="2" charset="0"/>
              </a:rPr>
              <a:t> PROCEDIA, Vol. 22, pp. 176–181, Mar. 2019, https://doi.org/10.21595/vp.2018.20466</a:t>
            </a:r>
          </a:p>
          <a:p>
            <a:endParaRPr lang="en-GB" sz="800" dirty="0"/>
          </a:p>
        </p:txBody>
      </p:sp>
      <p:pic>
        <p:nvPicPr>
          <p:cNvPr id="2050" name="Picture 2" descr="figure 5">
            <a:extLst>
              <a:ext uri="{FF2B5EF4-FFF2-40B4-BE49-F238E27FC236}">
                <a16:creationId xmlns:a16="http://schemas.microsoft.com/office/drawing/2014/main" id="{C8D00102-3A95-9E0C-CB32-EC5AEF10CD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3923" y="1592826"/>
            <a:ext cx="4953000" cy="325755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ED5D405-B06E-5AAF-058A-7A269649329A}"/>
              </a:ext>
            </a:extLst>
          </p:cNvPr>
          <p:cNvSpPr txBox="1"/>
          <p:nvPr/>
        </p:nvSpPr>
        <p:spPr>
          <a:xfrm>
            <a:off x="8610600" y="4954262"/>
            <a:ext cx="1828800" cy="369332"/>
          </a:xfrm>
          <a:prstGeom prst="rect">
            <a:avLst/>
          </a:prstGeom>
          <a:noFill/>
        </p:spPr>
        <p:txBody>
          <a:bodyPr wrap="square" rtlCol="0">
            <a:spAutoFit/>
          </a:bodyPr>
          <a:lstStyle/>
          <a:p>
            <a:r>
              <a:rPr lang="en-IN" dirty="0"/>
              <a:t>Cited : Shi et al</a:t>
            </a:r>
            <a:endParaRPr lang="en-GB" dirty="0"/>
          </a:p>
        </p:txBody>
      </p:sp>
      <p:sp>
        <p:nvSpPr>
          <p:cNvPr id="13" name="Oval 12">
            <a:extLst>
              <a:ext uri="{FF2B5EF4-FFF2-40B4-BE49-F238E27FC236}">
                <a16:creationId xmlns:a16="http://schemas.microsoft.com/office/drawing/2014/main" id="{75E0429E-62AB-E05A-6583-5F97459AD7B6}"/>
              </a:ext>
            </a:extLst>
          </p:cNvPr>
          <p:cNvSpPr/>
          <p:nvPr/>
        </p:nvSpPr>
        <p:spPr>
          <a:xfrm>
            <a:off x="9282929" y="2137940"/>
            <a:ext cx="2312941" cy="600885"/>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sp>
        <p:nvSpPr>
          <p:cNvPr id="14" name="TextBox 13">
            <a:extLst>
              <a:ext uri="{FF2B5EF4-FFF2-40B4-BE49-F238E27FC236}">
                <a16:creationId xmlns:a16="http://schemas.microsoft.com/office/drawing/2014/main" id="{33D13451-6B47-08F6-36F7-55254D9A6D8C}"/>
              </a:ext>
            </a:extLst>
          </p:cNvPr>
          <p:cNvSpPr txBox="1"/>
          <p:nvPr/>
        </p:nvSpPr>
        <p:spPr>
          <a:xfrm>
            <a:off x="8903208" y="1171551"/>
            <a:ext cx="1415845" cy="369332"/>
          </a:xfrm>
          <a:prstGeom prst="rect">
            <a:avLst/>
          </a:prstGeom>
          <a:noFill/>
        </p:spPr>
        <p:txBody>
          <a:bodyPr wrap="square" rtlCol="0">
            <a:spAutoFit/>
          </a:bodyPr>
          <a:lstStyle/>
          <a:p>
            <a:r>
              <a:rPr lang="en-IN" dirty="0"/>
              <a:t>FT sensor</a:t>
            </a:r>
            <a:endParaRPr lang="en-GB" dirty="0"/>
          </a:p>
        </p:txBody>
      </p:sp>
      <p:sp>
        <p:nvSpPr>
          <p:cNvPr id="15" name="Oval 14">
            <a:extLst>
              <a:ext uri="{FF2B5EF4-FFF2-40B4-BE49-F238E27FC236}">
                <a16:creationId xmlns:a16="http://schemas.microsoft.com/office/drawing/2014/main" id="{EE883F91-85F6-D64C-C7AB-962B6E136A48}"/>
              </a:ext>
            </a:extLst>
          </p:cNvPr>
          <p:cNvSpPr/>
          <p:nvPr/>
        </p:nvSpPr>
        <p:spPr>
          <a:xfrm>
            <a:off x="8903208" y="1173948"/>
            <a:ext cx="1078992" cy="373132"/>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cxnSp>
        <p:nvCxnSpPr>
          <p:cNvPr id="17" name="Straight Arrow Connector 16">
            <a:extLst>
              <a:ext uri="{FF2B5EF4-FFF2-40B4-BE49-F238E27FC236}">
                <a16:creationId xmlns:a16="http://schemas.microsoft.com/office/drawing/2014/main" id="{67B86A86-DBB3-A73B-0FD5-9EB27759FADD}"/>
              </a:ext>
            </a:extLst>
          </p:cNvPr>
          <p:cNvCxnSpPr/>
          <p:nvPr/>
        </p:nvCxnSpPr>
        <p:spPr>
          <a:xfrm>
            <a:off x="9683496" y="1540883"/>
            <a:ext cx="411480" cy="5970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972620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CF12A-6BF1-E77F-91E7-453B68909B8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0CA89B-B133-F059-FB0A-122CCC1C21C1}"/>
              </a:ext>
            </a:extLst>
          </p:cNvPr>
          <p:cNvSpPr>
            <a:spLocks noGrp="1"/>
          </p:cNvSpPr>
          <p:nvPr>
            <p:ph type="sldNum" sz="quarter" idx="12"/>
          </p:nvPr>
        </p:nvSpPr>
        <p:spPr/>
        <p:txBody>
          <a:bodyPr/>
          <a:lstStyle/>
          <a:p>
            <a:fld id="{05AE938B-E86B-459F-99D5-F33DEE6BC8B0}" type="slidenum">
              <a:rPr lang="en-GB" smtClean="0"/>
              <a:t>7</a:t>
            </a:fld>
            <a:endParaRPr lang="en-GB"/>
          </a:p>
        </p:txBody>
      </p:sp>
      <p:pic>
        <p:nvPicPr>
          <p:cNvPr id="3" name="Picture 4" descr="MAGICIAN | Adra Association">
            <a:extLst>
              <a:ext uri="{FF2B5EF4-FFF2-40B4-BE49-F238E27FC236}">
                <a16:creationId xmlns:a16="http://schemas.microsoft.com/office/drawing/2014/main" id="{B8AD7592-4564-37B5-721C-6E6051678A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424" b="19091"/>
          <a:stretch/>
        </p:blipFill>
        <p:spPr bwMode="auto">
          <a:xfrm>
            <a:off x="10631306" y="609"/>
            <a:ext cx="1444988" cy="931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2">
            <a:extLst>
              <a:ext uri="{FF2B5EF4-FFF2-40B4-BE49-F238E27FC236}">
                <a16:creationId xmlns:a16="http://schemas.microsoft.com/office/drawing/2014/main" id="{CCF5D8FB-CA46-03B5-65BD-5068C42F9C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706" y="92590"/>
            <a:ext cx="2379085" cy="58295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EAE0A622-C86C-EB21-101C-70645C50F631}"/>
              </a:ext>
            </a:extLst>
          </p:cNvPr>
          <p:cNvCxnSpPr>
            <a:cxnSpLocks/>
          </p:cNvCxnSpPr>
          <p:nvPr/>
        </p:nvCxnSpPr>
        <p:spPr>
          <a:xfrm>
            <a:off x="0" y="1070061"/>
            <a:ext cx="12192000" cy="0"/>
          </a:xfrm>
          <a:prstGeom prst="line">
            <a:avLst/>
          </a:prstGeom>
        </p:spPr>
        <p:style>
          <a:lnRef idx="3">
            <a:schemeClr val="accent3"/>
          </a:lnRef>
          <a:fillRef idx="0">
            <a:schemeClr val="accent3"/>
          </a:fillRef>
          <a:effectRef idx="2">
            <a:schemeClr val="accent3"/>
          </a:effectRef>
          <a:fontRef idx="minor">
            <a:schemeClr val="tx1"/>
          </a:fontRef>
        </p:style>
      </p:cxnSp>
      <p:sp>
        <p:nvSpPr>
          <p:cNvPr id="9" name="TextBox 8">
            <a:extLst>
              <a:ext uri="{FF2B5EF4-FFF2-40B4-BE49-F238E27FC236}">
                <a16:creationId xmlns:a16="http://schemas.microsoft.com/office/drawing/2014/main" id="{CC4D4701-D9FC-1A15-305C-B4A998F6E6AE}"/>
              </a:ext>
            </a:extLst>
          </p:cNvPr>
          <p:cNvSpPr txBox="1"/>
          <p:nvPr/>
        </p:nvSpPr>
        <p:spPr>
          <a:xfrm>
            <a:off x="3569109" y="299961"/>
            <a:ext cx="5712543" cy="400110"/>
          </a:xfrm>
          <a:prstGeom prst="rect">
            <a:avLst/>
          </a:prstGeom>
          <a:noFill/>
        </p:spPr>
        <p:txBody>
          <a:bodyPr wrap="square" rtlCol="0" anchor="ctr">
            <a:spAutoFit/>
          </a:bodyPr>
          <a:lstStyle/>
          <a:p>
            <a:r>
              <a:rPr lang="en-IN" sz="2000" dirty="0"/>
              <a:t>Work Status Update for the </a:t>
            </a:r>
            <a:r>
              <a:rPr lang="en-IN" sz="2000" b="1" dirty="0">
                <a:solidFill>
                  <a:schemeClr val="accent6">
                    <a:lumMod val="50000"/>
                  </a:schemeClr>
                </a:solidFill>
              </a:rPr>
              <a:t>Project Magician</a:t>
            </a:r>
            <a:endParaRPr lang="en-GB" sz="2000" b="1" dirty="0">
              <a:solidFill>
                <a:schemeClr val="accent6">
                  <a:lumMod val="50000"/>
                </a:schemeClr>
              </a:solidFill>
            </a:endParaRPr>
          </a:p>
        </p:txBody>
      </p:sp>
      <p:pic>
        <p:nvPicPr>
          <p:cNvPr id="2050" name="Picture 2" descr="Any Questions Images – Browse 4,964 Stock Photos, Vectors, and Video |  Adobe Stock">
            <a:extLst>
              <a:ext uri="{FF2B5EF4-FFF2-40B4-BE49-F238E27FC236}">
                <a16:creationId xmlns:a16="http://schemas.microsoft.com/office/drawing/2014/main" id="{DAF8AF3D-3A74-9082-3544-1D16C9C5BA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5499" y="3237273"/>
            <a:ext cx="4714291" cy="265593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A6123E9-31CF-C712-9B82-BE8833F2BDBA}"/>
              </a:ext>
            </a:extLst>
          </p:cNvPr>
          <p:cNvSpPr/>
          <p:nvPr/>
        </p:nvSpPr>
        <p:spPr>
          <a:xfrm rot="10800000" flipV="1">
            <a:off x="115706" y="2038710"/>
            <a:ext cx="7720604" cy="1754326"/>
          </a:xfrm>
          <a:prstGeom prst="rect">
            <a:avLst/>
          </a:prstGeom>
          <a:noFill/>
        </p:spPr>
        <p:txBody>
          <a:bodyPr wrap="square" lIns="91440" tIns="45720" rIns="91440" bIns="45720">
            <a:spAutoFit/>
          </a:bodyPr>
          <a:lstStyle/>
          <a:p>
            <a:pPr algn="ctr"/>
            <a:r>
              <a:rPr lang="en-IN"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Thank you very much for your </a:t>
            </a:r>
            <a:r>
              <a:rPr lang="en-IN"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Attention </a:t>
            </a:r>
            <a:endParaRPr lang="en-GB"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3353873551"/>
      </p:ext>
    </p:extLst>
  </p:cSld>
  <p:clrMapOvr>
    <a:masterClrMapping/>
  </p:clrMapOvr>
</p:sld>
</file>

<file path=ppt/theme/theme1.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Project Meeting-02</Template>
  <TotalTime>244</TotalTime>
  <Words>400</Words>
  <Application>Microsoft Office PowerPoint</Application>
  <PresentationFormat>Widescreen</PresentationFormat>
  <Paragraphs>41</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Aptos</vt:lpstr>
      <vt:lpstr>Aptos Display</vt:lpstr>
      <vt:lpstr>Arial</vt:lpstr>
      <vt:lpstr>Merriweather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Istituto Italiano di Tecnologia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Sai Sriram Duddu</dc:creator>
  <cp:lastModifiedBy>Sai Sriram Duddu</cp:lastModifiedBy>
  <cp:revision>4</cp:revision>
  <dcterms:created xsi:type="dcterms:W3CDTF">2024-11-21T11:51:01Z</dcterms:created>
  <dcterms:modified xsi:type="dcterms:W3CDTF">2024-11-21T16:06:14Z</dcterms:modified>
</cp:coreProperties>
</file>